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6" r:id="rId4"/>
    <p:sldId id="325" r:id="rId5"/>
    <p:sldId id="324" r:id="rId6"/>
    <p:sldId id="317" r:id="rId7"/>
    <p:sldId id="318" r:id="rId8"/>
    <p:sldId id="320" r:id="rId9"/>
    <p:sldId id="333" r:id="rId10"/>
    <p:sldId id="326" r:id="rId11"/>
    <p:sldId id="328" r:id="rId12"/>
    <p:sldId id="329" r:id="rId13"/>
    <p:sldId id="330" r:id="rId14"/>
    <p:sldId id="331" r:id="rId15"/>
    <p:sldId id="332" r:id="rId16"/>
    <p:sldId id="334" r:id="rId17"/>
    <p:sldId id="335" r:id="rId18"/>
    <p:sldId id="336" r:id="rId19"/>
    <p:sldId id="337" r:id="rId20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01E28"/>
    <a:srgbClr val="FFFFFF"/>
    <a:srgbClr val="50AAE6"/>
    <a:srgbClr val="5A6EB4"/>
    <a:srgbClr val="A00078"/>
    <a:srgbClr val="A08232"/>
    <a:srgbClr val="DCA01E"/>
    <a:srgbClr val="FA821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3" autoAdjust="0"/>
    <p:restoredTop sz="91212" autoAdjust="0"/>
  </p:normalViewPr>
  <p:slideViewPr>
    <p:cSldViewPr showGuides="1">
      <p:cViewPr varScale="1">
        <p:scale>
          <a:sx n="116" d="100"/>
          <a:sy n="116" d="100"/>
        </p:scale>
        <p:origin x="1314" y="108"/>
      </p:cViewPr>
      <p:guideLst>
        <p:guide orient="horz" pos="1389"/>
        <p:guide orient="horz" pos="2160"/>
        <p:guide orient="horz" pos="107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196" y="-96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4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defTabSz="955462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 defTabSz="955462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defTabSz="955462">
              <a:defRPr sz="13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 defTabSz="955462">
              <a:defRPr sz="1300"/>
            </a:lvl1pPr>
          </a:lstStyle>
          <a:p>
            <a:pPr>
              <a:defRPr/>
            </a:pPr>
            <a:fld id="{86F1B050-CC15-4BEA-9306-0DF469D926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919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802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8085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0679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1264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0083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8486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1365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3858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401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9"/>
          <p:cNvGrpSpPr>
            <a:grpSpLocks/>
          </p:cNvGrpSpPr>
          <p:nvPr userDrawn="1"/>
        </p:nvGrpSpPr>
        <p:grpSpPr bwMode="auto">
          <a:xfrm>
            <a:off x="-163513" y="3189288"/>
            <a:ext cx="10123488" cy="3255962"/>
            <a:chOff x="-163228" y="3197916"/>
            <a:chExt cx="10123836" cy="3255420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081" y="3682965"/>
              <a:ext cx="3569601" cy="267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228" y="3683532"/>
              <a:ext cx="3787132" cy="267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674" y="3197916"/>
              <a:ext cx="3363934" cy="325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 userDrawn="1"/>
          </p:nvCxnSpPr>
          <p:spPr>
            <a:xfrm>
              <a:off x="6601343" y="3628056"/>
              <a:ext cx="0" cy="277131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>
            <a:xfrm>
              <a:off x="3626265" y="3635993"/>
              <a:ext cx="0" cy="277131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II_rahmen_neu_tit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906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30213" y="6546249"/>
            <a:ext cx="39766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9613" indent="-274638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0613" indent="-217488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7175" indent="-219075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2150" indent="-2159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93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5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37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909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800" dirty="0" smtClean="0"/>
              <a:t>KIT – Die Forschungsuniversität in der Helmholtz-Gemeinschaft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15925" y="3373438"/>
            <a:ext cx="49149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9613" indent="-274638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0613" indent="-217488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7175" indent="-219075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2150" indent="-2159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93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5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37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909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900" dirty="0" smtClean="0">
                <a:solidFill>
                  <a:schemeClr val="bg1"/>
                </a:solidFill>
              </a:rPr>
              <a:t>FAKULTÄT FÜR BAUINGENIEUR-, GEO- UND UMWELTWISSENSCHAFTEN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927975" y="6497638"/>
            <a:ext cx="1871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9613" indent="-274638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0613" indent="-217488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7175" indent="-219075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2150" indent="-2159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93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5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37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90950" indent="-2159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5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4" name="Picture 11" descr="KIT-Logo-rgb_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17541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930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185136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t="3087" b="31129"/>
          <a:stretch>
            <a:fillRect/>
          </a:stretch>
        </p:blipFill>
        <p:spPr bwMode="auto">
          <a:xfrm>
            <a:off x="0" y="3573464"/>
            <a:ext cx="99060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79" y="0"/>
            <a:ext cx="990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7928240" y="6488114"/>
            <a:ext cx="18711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  <a:cs typeface="Arial" charset="0"/>
              </a:rPr>
              <a:t>www.kit.edu</a:t>
            </a:r>
          </a:p>
        </p:txBody>
      </p:sp>
      <p:pic>
        <p:nvPicPr>
          <p:cNvPr id="5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28" y="333376"/>
            <a:ext cx="17541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>
            <a:off x="350838" y="2924175"/>
            <a:ext cx="9214644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sz="1200" dirty="0" smtClean="0">
                <a:solidFill>
                  <a:srgbClr val="FFFFFF"/>
                </a:solidFill>
                <a:cs typeface="Arial" charset="0"/>
              </a:rPr>
              <a:t>KIT Stahl- und Leichtbau – Versuchsanstalt für Stahl, Holz und Steine  </a:t>
            </a:r>
            <a:r>
              <a:rPr lang="de-DE" sz="1200" dirty="0" smtClean="0">
                <a:solidFill>
                  <a:srgbClr val="FFFFFF"/>
                </a:solidFill>
                <a:cs typeface="Arial" charset="0"/>
                <a:sym typeface="Symbol"/>
              </a:rPr>
              <a:t>  </a:t>
            </a:r>
            <a:r>
              <a:rPr lang="de-DE" sz="1200" dirty="0" smtClean="0">
                <a:solidFill>
                  <a:srgbClr val="FFFFFF"/>
                </a:solidFill>
                <a:cs typeface="Arial" charset="0"/>
              </a:rPr>
              <a:t>Leitung: Univ.-Prof. Dr.-Ing. Thomas Ummenhofer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417910" y="3350161"/>
            <a:ext cx="68550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200" dirty="0">
                <a:solidFill>
                  <a:srgbClr val="FFFFFF"/>
                </a:solidFill>
                <a:cs typeface="Arial" charset="0"/>
              </a:rPr>
              <a:t>Fakultät für Bauingenieur-, Geo- und Umweltwissenschaften</a:t>
            </a:r>
          </a:p>
        </p:txBody>
      </p:sp>
    </p:spTree>
    <p:extLst>
      <p:ext uri="{BB962C8B-B14F-4D97-AF65-F5344CB8AC3E}">
        <p14:creationId xmlns:p14="http://schemas.microsoft.com/office/powerpoint/2010/main" val="5046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4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789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3831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55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2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0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63839" y="6443663"/>
            <a:ext cx="935567" cy="360362"/>
          </a:xfrm>
        </p:spPr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9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7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13.10.2017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7210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0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4527" y="333375"/>
            <a:ext cx="2263246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069" y="333375"/>
            <a:ext cx="662635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4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273509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330846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22870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7413" y="6454775"/>
            <a:ext cx="45243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</a:t>
            </a:r>
            <a:r>
              <a:rPr lang="de-DE" err="1"/>
              <a:t>Mohrlok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39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14760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25805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Einführung Masterstudiengänge,  PD Dr. Ulf Mohrlok</a:t>
            </a:r>
          </a:p>
        </p:txBody>
      </p:sp>
    </p:spTree>
    <p:extLst>
      <p:ext uri="{BB962C8B-B14F-4D97-AF65-F5344CB8AC3E}">
        <p14:creationId xmlns:p14="http://schemas.microsoft.com/office/powerpoint/2010/main" val="334104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333375"/>
            <a:ext cx="74850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96975"/>
            <a:ext cx="90519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Karlsruhe Institute of Technology (KIT).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8850" y="6454775"/>
            <a:ext cx="4524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73125">
              <a:spcBef>
                <a:spcPct val="50000"/>
              </a:spcBef>
              <a:defRPr sz="800"/>
            </a:lvl1pPr>
          </a:lstStyle>
          <a:p>
            <a:pPr>
              <a:defRPr/>
            </a:pPr>
            <a:r>
              <a:rPr lang="de-DE"/>
              <a:t>Einführung Masterstudiengänge,  PD Dr. Ulf </a:t>
            </a:r>
            <a:r>
              <a:rPr lang="de-DE" err="1"/>
              <a:t>Mohrlok</a:t>
            </a:r>
            <a:endParaRPr lang="de-DE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463" y="6453188"/>
            <a:ext cx="3524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73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34975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73125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30810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746250" defTabSz="8731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0345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6065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1785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7505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F657F4A-6947-450A-9737-E5D4AC272DF3}" type="slidenum">
              <a:rPr lang="de-DE" sz="8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800" b="1" smtClean="0"/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333375"/>
            <a:ext cx="1165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065213" y="633412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13.10.2017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F8F2F3-12EE-4576-9387-9C78EA19C0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873125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873125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873125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873125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4638" algn="l" defTabSz="873125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1700">
          <a:solidFill>
            <a:schemeClr val="tx1"/>
          </a:solidFill>
          <a:latin typeface="+mn-lt"/>
        </a:defRPr>
      </a:lvl3pPr>
      <a:lvl4pPr marL="1527175" indent="-219075" algn="l" defTabSz="873125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1500">
          <a:solidFill>
            <a:schemeClr val="tx1"/>
          </a:solidFill>
          <a:latin typeface="+mn-lt"/>
        </a:defRPr>
      </a:lvl4pPr>
      <a:lvl5pPr marL="1962150" indent="-215900" algn="l" defTabSz="873125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069" y="333375"/>
            <a:ext cx="74879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89" y="1198563"/>
            <a:ext cx="905298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727" y="6445250"/>
            <a:ext cx="35255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BBCB5795-94F3-4555-899F-F72BD43392FE}" type="slidenum">
              <a:rPr lang="de-DE" sz="900" b="1">
                <a:solidFill>
                  <a:srgbClr val="000000"/>
                </a:solidFill>
                <a:cs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839" y="6443663"/>
            <a:ext cx="1129904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>
                    <a:tint val="75000"/>
                  </a:srgbClr>
                </a:solidFill>
              </a:rPr>
              <a:t>13.10.2017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843616" y="6445251"/>
            <a:ext cx="4602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Einführung Masterstudiengänge,  PD Dr. Ulf Mohrlok</a:t>
            </a:r>
            <a:endParaRPr lang="de-DE">
              <a:solidFill>
                <a:srgbClr val="000000"/>
              </a:solidFill>
            </a:endParaRPr>
          </a:p>
        </p:txBody>
      </p:sp>
      <p:pic>
        <p:nvPicPr>
          <p:cNvPr id="9" name="Picture 13" descr="KIT-Logo-rgb_d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6594" y="333375"/>
            <a:ext cx="116601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6081184" y="6453188"/>
            <a:ext cx="339658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>
                <a:solidFill>
                  <a:srgbClr val="000000"/>
                </a:solidFill>
                <a:cs typeface="Arial" charset="0"/>
              </a:rPr>
              <a:t> Fakultät für Bauingenieur-, Geo- und Umweltwissenschaften</a:t>
            </a:r>
          </a:p>
          <a:p>
            <a:pPr algn="r">
              <a:spcBef>
                <a:spcPct val="50000"/>
              </a:spcBef>
              <a:defRPr/>
            </a:pPr>
            <a:endParaRPr lang="de-DE" sz="9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5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484313"/>
            <a:ext cx="9088438" cy="649287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Masterstudiengänge Bauingenieurwesen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0213" y="2349500"/>
            <a:ext cx="9067800" cy="62071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Einführung  WS 2017/18</a:t>
            </a:r>
          </a:p>
          <a:p>
            <a:pPr eaLnBrk="1" hangingPunct="1"/>
            <a:r>
              <a:rPr lang="de-DE" altLang="de-DE" dirty="0" smtClean="0"/>
              <a:t>PD Dr. Ulf </a:t>
            </a:r>
            <a:r>
              <a:rPr lang="de-DE" altLang="de-DE" dirty="0" err="1" smtClean="0"/>
              <a:t>Mohrlok</a:t>
            </a:r>
            <a:r>
              <a:rPr lang="de-DE" altLang="de-DE" dirty="0" smtClean="0"/>
              <a:t>,  Studiengangkoordinator</a:t>
            </a:r>
          </a:p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smtClean="0"/>
              <a:t>Modulwahl M.Sc. Bauing., persönlicher Studienplan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Wahl von zwei Schwerpunkten:    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  je ein Modulwahlbogen 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je 5 Module á 6 LP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Anzahl Pflichtmodule unterschiedlich, s. Studienplan im Modulhandbuch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Rest Schwerpunktmodule aus dem gewählten Schwerpunkt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Wahl Ergänzungsmodule: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fachwissenschaftliche Module im Umfang von 24 LP:     </a:t>
            </a:r>
            <a:r>
              <a:rPr lang="de-DE" alt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     </a:t>
            </a:r>
            <a:r>
              <a:rPr lang="de-DE" altLang="de-DE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Modulwahlbogen </a:t>
            </a:r>
            <a:endParaRPr lang="de-DE" altLang="de-DE" sz="1800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noch nicht gewählte Module aus allen Schwerpunkten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Module aus verwandten Studiengängen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Modul "Überfachliche Qualifikation" 6 LP: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Kurse aus dem entsprechenden Angebot des House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1600" dirty="0" smtClean="0">
                <a:solidFill>
                  <a:srgbClr val="000000"/>
                </a:solidFill>
              </a:rPr>
              <a:t> Competence (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HoC</a:t>
            </a:r>
            <a:r>
              <a:rPr lang="de-DE" altLang="de-DE" sz="1600" dirty="0" smtClean="0">
                <a:solidFill>
                  <a:srgbClr val="000000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Kurse </a:t>
            </a:r>
            <a:r>
              <a:rPr lang="de-DE" altLang="de-DE" sz="1600" dirty="0">
                <a:solidFill>
                  <a:srgbClr val="000000"/>
                </a:solidFill>
              </a:rPr>
              <a:t>aus dem entsprechenden Angebot des </a:t>
            </a:r>
            <a:r>
              <a:rPr lang="de-DE" altLang="de-DE" sz="1600" dirty="0" smtClean="0">
                <a:solidFill>
                  <a:srgbClr val="000000"/>
                </a:solidFill>
              </a:rPr>
              <a:t>Zentrums für Angewandte Kulturwissenschaften und Studium Generale (ZAK)</a:t>
            </a:r>
          </a:p>
          <a:p>
            <a:pPr eaLnBrk="1" hangingPunct="1">
              <a:lnSpc>
                <a:spcPct val="90000"/>
              </a:lnSpc>
              <a:tabLst>
                <a:tab pos="2244725" algn="l"/>
              </a:tabLst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Zusatzmodule:	max. 30 LP,     beim Studierendenservice </a:t>
            </a:r>
            <a:r>
              <a:rPr lang="de-DE" altLang="de-DE" sz="2000" dirty="0">
                <a:solidFill>
                  <a:srgbClr val="000000"/>
                </a:solidFill>
              </a:rPr>
              <a:t>anmelden, </a:t>
            </a:r>
            <a:r>
              <a:rPr lang="de-DE" altLang="de-DE" sz="2000" dirty="0" smtClean="0">
                <a:solidFill>
                  <a:srgbClr val="000000"/>
                </a:solidFill>
              </a:rPr>
              <a:t>		können auf Antrag ins </a:t>
            </a:r>
            <a:r>
              <a:rPr lang="de-DE" altLang="de-DE" sz="2000" dirty="0">
                <a:solidFill>
                  <a:srgbClr val="000000"/>
                </a:solidFill>
              </a:rPr>
              <a:t>Zeugnis aufgenommen </a:t>
            </a:r>
            <a:r>
              <a:rPr lang="de-DE" altLang="de-DE" sz="2000" dirty="0" smtClean="0">
                <a:solidFill>
                  <a:srgbClr val="000000"/>
                </a:solidFill>
              </a:rPr>
              <a:t>werden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6389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102088" y="2420888"/>
            <a:ext cx="5443200" cy="1020600"/>
            <a:chOff x="323528" y="1844826"/>
            <a:chExt cx="8640000" cy="1620000"/>
          </a:xfrm>
          <a:effectLst>
            <a:outerShdw blurRad="381000" dist="254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323528" y="1844826"/>
              <a:ext cx="8640000" cy="16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116013"/>
              <a:r>
                <a:rPr lang="de-DE" sz="105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	30	60	90	120</a:t>
              </a:r>
            </a:p>
            <a:p>
              <a:pPr defTabSz="1116013"/>
              <a:endParaRPr lang="de-DE" sz="10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116013"/>
              <a:r>
                <a:rPr lang="de-DE" sz="12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   120 LP</a:t>
              </a:r>
            </a:p>
            <a:p>
              <a:pPr algn="ctr" defTabSz="1116013"/>
              <a:endParaRPr lang="de-DE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116013"/>
              <a:endParaRPr lang="de-DE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39552" y="2276872"/>
              <a:ext cx="1800200" cy="972000"/>
            </a:xfrm>
            <a:prstGeom prst="rect">
              <a:avLst/>
            </a:prstGeom>
            <a:gradFill flip="none" rotWithShape="1">
              <a:gsLst>
                <a:gs pos="0">
                  <a:srgbClr val="660000"/>
                </a:gs>
                <a:gs pos="32000">
                  <a:srgbClr val="FF0000"/>
                </a:gs>
                <a:gs pos="100000">
                  <a:srgbClr val="FFFF00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Schwerpunkt 1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339752" y="2276872"/>
              <a:ext cx="1800200" cy="972000"/>
            </a:xfrm>
            <a:prstGeom prst="rect">
              <a:avLst/>
            </a:prstGeom>
            <a:gradFill flip="none" rotWithShape="1">
              <a:gsLst>
                <a:gs pos="0">
                  <a:srgbClr val="660000"/>
                </a:gs>
                <a:gs pos="32000">
                  <a:srgbClr val="FF0000"/>
                </a:gs>
                <a:gs pos="100000">
                  <a:srgbClr val="FFFF00"/>
                </a:gs>
              </a:gsLst>
              <a:lin ang="0" scaled="0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Schwerpunkt 2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4138992" y="2276872"/>
              <a:ext cx="1440000" cy="972000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Wahl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939192" y="2276872"/>
              <a:ext cx="1800200" cy="972000"/>
            </a:xfrm>
            <a:prstGeom prst="rect">
              <a:avLst/>
            </a:prstGeom>
            <a:solidFill>
              <a:srgbClr val="33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Thesis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579152" y="2276872"/>
              <a:ext cx="360000" cy="972000"/>
            </a:xfrm>
            <a:prstGeom prst="rect">
              <a:avLst/>
            </a:prstGeom>
            <a:solidFill>
              <a:srgbClr val="B2B2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85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Überfach</a:t>
              </a:r>
              <a:r>
                <a:rPr lang="de-DE" sz="8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de-DE" sz="85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Quali</a:t>
              </a:r>
              <a:r>
                <a:rPr lang="de-DE" sz="8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DE" sz="8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Modulwahl </a:t>
            </a:r>
            <a:r>
              <a:rPr lang="de-DE" altLang="de-DE" sz="2400" dirty="0" err="1" smtClean="0"/>
              <a:t>M.Sc</a:t>
            </a:r>
            <a:r>
              <a:rPr lang="de-DE" altLang="de-DE" sz="2400" dirty="0" smtClean="0"/>
              <a:t>. FUNKI, persönlicher Studienplan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Wahl eines Profils:   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  Modulwahlbogen 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5 Pflichtmodule á 6 LP</a:t>
            </a:r>
            <a:r>
              <a:rPr lang="de-DE" altLang="de-DE" sz="1800" dirty="0">
                <a:solidFill>
                  <a:srgbClr val="000000"/>
                </a:solidFill>
              </a:rPr>
              <a:t>, s. Studienplan im Modulhandbuch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7 Wahlpflichtmodule aus dem Profil, s. Studienplan im Modulhandbuch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in Einvernehmen mit dem Mentor auch Abweichungen möglich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Wahl Ergänzungsmodule: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2 fachwissenschaftliche Module </a:t>
            </a:r>
            <a:r>
              <a:rPr lang="de-DE" altLang="de-DE" sz="1800" dirty="0">
                <a:solidFill>
                  <a:srgbClr val="000000"/>
                </a:solidFill>
              </a:rPr>
              <a:t>im Umfang von </a:t>
            </a:r>
            <a:r>
              <a:rPr lang="de-DE" altLang="de-DE" sz="1800" dirty="0" smtClean="0">
                <a:solidFill>
                  <a:srgbClr val="000000"/>
                </a:solidFill>
              </a:rPr>
              <a:t>12 </a:t>
            </a:r>
            <a:r>
              <a:rPr lang="de-DE" altLang="de-DE" sz="1800" dirty="0">
                <a:solidFill>
                  <a:srgbClr val="000000"/>
                </a:solidFill>
              </a:rPr>
              <a:t>LP </a:t>
            </a:r>
            <a:r>
              <a:rPr lang="de-DE" altLang="de-DE" sz="1800" dirty="0" smtClean="0">
                <a:solidFill>
                  <a:srgbClr val="000000"/>
                </a:solidFill>
              </a:rPr>
              <a:t>:     </a:t>
            </a:r>
            <a:r>
              <a:rPr lang="de-DE" alt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     </a:t>
            </a:r>
            <a:r>
              <a:rPr lang="de-DE" altLang="de-DE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Modulwahlbogen </a:t>
            </a:r>
            <a:endParaRPr lang="de-DE" altLang="de-DE" sz="1800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noch nicht gewählte Module aus allen Profilen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Module aus verwandten Studiengängen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Modul "Schlüsselqualifikation" 6 LP: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entsprechende Kurse aus dem Angebot des House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1600" dirty="0" smtClean="0">
                <a:solidFill>
                  <a:srgbClr val="000000"/>
                </a:solidFill>
              </a:rPr>
              <a:t> Competence (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HoC</a:t>
            </a:r>
            <a:r>
              <a:rPr lang="de-DE" altLang="de-DE" sz="1600" dirty="0" smtClean="0">
                <a:solidFill>
                  <a:srgbClr val="000000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entsprechende Kurse </a:t>
            </a:r>
            <a:r>
              <a:rPr lang="de-DE" altLang="de-DE" sz="1600" dirty="0">
                <a:solidFill>
                  <a:srgbClr val="000000"/>
                </a:solidFill>
              </a:rPr>
              <a:t>aus dem </a:t>
            </a:r>
            <a:r>
              <a:rPr lang="de-DE" altLang="de-DE" sz="1600" dirty="0" smtClean="0">
                <a:solidFill>
                  <a:srgbClr val="000000"/>
                </a:solidFill>
              </a:rPr>
              <a:t>Angebot </a:t>
            </a:r>
            <a:r>
              <a:rPr lang="de-DE" altLang="de-DE" sz="1600" dirty="0">
                <a:solidFill>
                  <a:srgbClr val="000000"/>
                </a:solidFill>
              </a:rPr>
              <a:t>des </a:t>
            </a:r>
            <a:r>
              <a:rPr lang="de-DE" altLang="de-DE" sz="1600" dirty="0" smtClean="0">
                <a:solidFill>
                  <a:srgbClr val="000000"/>
                </a:solidFill>
              </a:rPr>
              <a:t>Zentrums für Angewandte Kulturwissenschaften und Studium Generale (ZAK)</a:t>
            </a:r>
          </a:p>
          <a:p>
            <a:pPr eaLnBrk="1" hangingPunct="1">
              <a:lnSpc>
                <a:spcPct val="90000"/>
              </a:lnSpc>
              <a:tabLst>
                <a:tab pos="2244725" algn="l"/>
              </a:tabLst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Zusatzmodule:	max. 30 LP,     beim </a:t>
            </a:r>
            <a:r>
              <a:rPr lang="de-DE" altLang="de-DE" sz="2000" dirty="0">
                <a:solidFill>
                  <a:srgbClr val="000000"/>
                </a:solidFill>
              </a:rPr>
              <a:t>Studierendenservice </a:t>
            </a:r>
            <a:r>
              <a:rPr lang="de-DE" altLang="de-DE" sz="2000" dirty="0" smtClean="0">
                <a:solidFill>
                  <a:srgbClr val="000000"/>
                </a:solidFill>
              </a:rPr>
              <a:t>anmelden, 		3 </a:t>
            </a:r>
            <a:r>
              <a:rPr lang="de-DE" altLang="de-DE" sz="2000" dirty="0">
                <a:solidFill>
                  <a:srgbClr val="000000"/>
                </a:solidFill>
              </a:rPr>
              <a:t>Module á 6 LP können ins Zeugnis </a:t>
            </a:r>
            <a:r>
              <a:rPr lang="de-DE" altLang="de-DE" sz="2000" dirty="0" smtClean="0">
                <a:solidFill>
                  <a:srgbClr val="000000"/>
                </a:solidFill>
              </a:rPr>
              <a:t>aufgenommen werden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7413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102088" y="2420888"/>
            <a:ext cx="5443200" cy="1020600"/>
            <a:chOff x="323528" y="2456183"/>
            <a:chExt cx="8640000" cy="1620000"/>
          </a:xfrm>
          <a:effectLst>
            <a:outerShdw blurRad="381000" dist="254000" dir="2700000" algn="ctr" rotWithShape="0">
              <a:schemeClr val="tx1">
                <a:alpha val="40000"/>
              </a:scheme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323528" y="2456183"/>
              <a:ext cx="8640000" cy="16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116000"/>
              <a:r>
                <a:rPr lang="de-DE" sz="105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	30	             72	90	120</a:t>
              </a:r>
            </a:p>
            <a:p>
              <a:pPr defTabSz="1116000"/>
              <a:endParaRPr lang="de-DE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116000"/>
              <a:r>
                <a:rPr lang="de-DE" sz="12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   120 LP</a:t>
              </a:r>
            </a:p>
            <a:p>
              <a:pPr algn="ctr" defTabSz="1116000"/>
              <a:endParaRPr lang="de-DE" sz="12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116000"/>
              <a:endParaRPr lang="de-DE" sz="12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39552" y="2888231"/>
              <a:ext cx="4320000" cy="972000"/>
            </a:xfrm>
            <a:prstGeom prst="rect">
              <a:avLst/>
            </a:prstGeom>
            <a:solidFill>
              <a:srgbClr val="A5002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860112" y="2888231"/>
              <a:ext cx="720000" cy="972000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Wahl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939192" y="2888231"/>
              <a:ext cx="1800200" cy="972000"/>
            </a:xfrm>
            <a:prstGeom prst="rect">
              <a:avLst/>
            </a:prstGeom>
            <a:solidFill>
              <a:srgbClr val="33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Thesis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579152" y="2888231"/>
              <a:ext cx="360000" cy="972000"/>
            </a:xfrm>
            <a:prstGeom prst="rect">
              <a:avLst/>
            </a:prstGeom>
            <a:solidFill>
              <a:srgbClr val="B2B2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8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Schlüssel</a:t>
              </a:r>
              <a:endParaRPr lang="de-DE" sz="8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hteck 25"/>
            <p:cNvSpPr/>
            <p:nvPr/>
          </p:nvSpPr>
          <p:spPr>
            <a:xfrm>
              <a:off x="556657" y="2910570"/>
              <a:ext cx="4302000" cy="931429"/>
            </a:xfrm>
            <a:custGeom>
              <a:avLst/>
              <a:gdLst>
                <a:gd name="connsiteX0" fmla="*/ 0 w 3600000"/>
                <a:gd name="connsiteY0" fmla="*/ 0 h 972000"/>
                <a:gd name="connsiteX1" fmla="*/ 3600000 w 3600000"/>
                <a:gd name="connsiteY1" fmla="*/ 0 h 972000"/>
                <a:gd name="connsiteX2" fmla="*/ 3600000 w 3600000"/>
                <a:gd name="connsiteY2" fmla="*/ 972000 h 972000"/>
                <a:gd name="connsiteX3" fmla="*/ 0 w 3600000"/>
                <a:gd name="connsiteY3" fmla="*/ 972000 h 972000"/>
                <a:gd name="connsiteX4" fmla="*/ 0 w 3600000"/>
                <a:gd name="connsiteY4" fmla="*/ 0 h 972000"/>
                <a:gd name="connsiteX0" fmla="*/ 0 w 3600000"/>
                <a:gd name="connsiteY0" fmla="*/ 0 h 972000"/>
                <a:gd name="connsiteX1" fmla="*/ 3600000 w 3600000"/>
                <a:gd name="connsiteY1" fmla="*/ 0 h 972000"/>
                <a:gd name="connsiteX2" fmla="*/ 3600000 w 3600000"/>
                <a:gd name="connsiteY2" fmla="*/ 972000 h 972000"/>
                <a:gd name="connsiteX3" fmla="*/ 1160584 w 3600000"/>
                <a:gd name="connsiteY3" fmla="*/ 549970 h 972000"/>
                <a:gd name="connsiteX4" fmla="*/ 0 w 3600000"/>
                <a:gd name="connsiteY4" fmla="*/ 0 h 972000"/>
                <a:gd name="connsiteX0" fmla="*/ 0 w 3600000"/>
                <a:gd name="connsiteY0" fmla="*/ 0 h 972000"/>
                <a:gd name="connsiteX1" fmla="*/ 3600000 w 3600000"/>
                <a:gd name="connsiteY1" fmla="*/ 0 h 972000"/>
                <a:gd name="connsiteX2" fmla="*/ 3600000 w 3600000"/>
                <a:gd name="connsiteY2" fmla="*/ 972000 h 972000"/>
                <a:gd name="connsiteX3" fmla="*/ 0 w 3600000"/>
                <a:gd name="connsiteY3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972000">
                  <a:moveTo>
                    <a:pt x="0" y="0"/>
                  </a:moveTo>
                  <a:lnTo>
                    <a:pt x="3600000" y="0"/>
                  </a:lnTo>
                  <a:lnTo>
                    <a:pt x="3600000" y="9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Profil  ( Pflicht / Wahlpflicht )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smtClean="0"/>
              <a:t>Modulwahl M.Sc. MOBI, persönlicher Studienplan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Wahl eines Profils:   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  Modulwahlbogen 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5 Pflichtmodule á 6 LP</a:t>
            </a:r>
            <a:r>
              <a:rPr lang="de-DE" altLang="de-DE" sz="1800" dirty="0">
                <a:solidFill>
                  <a:srgbClr val="000000"/>
                </a:solidFill>
              </a:rPr>
              <a:t>, s. Studienplan im Modulhandbuch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5 Wahlpflichtmodule aus dem Profil, s. Studienplan im Modulhandbuch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in Einvernehmen mit dem Mentor auch Abweichungen möglich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Wahl Ergänzungsmodule: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4 fachwissenschaftliche Module </a:t>
            </a:r>
            <a:r>
              <a:rPr lang="de-DE" altLang="de-DE" sz="1800" dirty="0">
                <a:solidFill>
                  <a:srgbClr val="000000"/>
                </a:solidFill>
              </a:rPr>
              <a:t>im Umfang von 24 LP </a:t>
            </a:r>
            <a:r>
              <a:rPr lang="de-DE" altLang="de-DE" sz="1800" dirty="0" smtClean="0">
                <a:solidFill>
                  <a:srgbClr val="000000"/>
                </a:solidFill>
              </a:rPr>
              <a:t>:     </a:t>
            </a:r>
            <a:r>
              <a:rPr lang="de-DE" altLang="de-DE" sz="1800" dirty="0">
                <a:solidFill>
                  <a:srgbClr val="000000"/>
                </a:solidFill>
                <a:sym typeface="Wingdings" panose="05000000000000000000" pitchFamily="2" charset="2"/>
              </a:rPr>
              <a:t>     </a:t>
            </a:r>
            <a:r>
              <a:rPr lang="de-DE" altLang="de-DE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Modulwahlbogen </a:t>
            </a:r>
            <a:endParaRPr lang="de-DE" altLang="de-DE" sz="1800" dirty="0" smtClean="0">
              <a:solidFill>
                <a:srgbClr val="00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noch nicht gewählte Module aus allen Profilen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Module aus verwandten Studiengängen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de-DE" sz="1800" dirty="0" smtClean="0">
                <a:solidFill>
                  <a:srgbClr val="000000"/>
                </a:solidFill>
              </a:rPr>
              <a:t>Modul "Schlüsselqualifikation" 6 LP: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entsprechende Kurse aus dem Angebot des House 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altLang="de-DE" sz="1600" dirty="0" smtClean="0">
                <a:solidFill>
                  <a:srgbClr val="000000"/>
                </a:solidFill>
              </a:rPr>
              <a:t> Competence (</a:t>
            </a:r>
            <a:r>
              <a:rPr lang="de-DE" altLang="de-DE" sz="1600" dirty="0" err="1" smtClean="0">
                <a:solidFill>
                  <a:srgbClr val="000000"/>
                </a:solidFill>
              </a:rPr>
              <a:t>HoC</a:t>
            </a:r>
            <a:r>
              <a:rPr lang="de-DE" altLang="de-DE" sz="1600" dirty="0" smtClean="0">
                <a:solidFill>
                  <a:srgbClr val="000000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altLang="de-DE" sz="1600" dirty="0" smtClean="0">
                <a:solidFill>
                  <a:srgbClr val="000000"/>
                </a:solidFill>
              </a:rPr>
              <a:t>entsprechende Kurse </a:t>
            </a:r>
            <a:r>
              <a:rPr lang="de-DE" altLang="de-DE" sz="1600" dirty="0">
                <a:solidFill>
                  <a:srgbClr val="000000"/>
                </a:solidFill>
              </a:rPr>
              <a:t>aus dem </a:t>
            </a:r>
            <a:r>
              <a:rPr lang="de-DE" altLang="de-DE" sz="1600" dirty="0" smtClean="0">
                <a:solidFill>
                  <a:srgbClr val="000000"/>
                </a:solidFill>
              </a:rPr>
              <a:t>Angebot </a:t>
            </a:r>
            <a:r>
              <a:rPr lang="de-DE" altLang="de-DE" sz="1600" dirty="0">
                <a:solidFill>
                  <a:srgbClr val="000000"/>
                </a:solidFill>
              </a:rPr>
              <a:t>des </a:t>
            </a:r>
            <a:r>
              <a:rPr lang="de-DE" altLang="de-DE" sz="1600" dirty="0" smtClean="0">
                <a:solidFill>
                  <a:srgbClr val="000000"/>
                </a:solidFill>
              </a:rPr>
              <a:t>Zentrums für Angewandte Kulturwissenschaften und Studium Generale (ZAK)</a:t>
            </a:r>
          </a:p>
          <a:p>
            <a:pPr eaLnBrk="1" hangingPunct="1">
              <a:lnSpc>
                <a:spcPct val="90000"/>
              </a:lnSpc>
              <a:tabLst>
                <a:tab pos="2244725" algn="l"/>
              </a:tabLst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Zusatzmodule:	max</a:t>
            </a:r>
            <a:r>
              <a:rPr lang="de-DE" altLang="de-DE" sz="2000" dirty="0">
                <a:solidFill>
                  <a:srgbClr val="000000"/>
                </a:solidFill>
              </a:rPr>
              <a:t>. 30 </a:t>
            </a:r>
            <a:r>
              <a:rPr lang="de-DE" altLang="de-DE" sz="2000" dirty="0" smtClean="0">
                <a:solidFill>
                  <a:srgbClr val="000000"/>
                </a:solidFill>
              </a:rPr>
              <a:t>LP,   </a:t>
            </a:r>
            <a:r>
              <a:rPr lang="de-DE" altLang="de-DE" sz="2000" dirty="0">
                <a:solidFill>
                  <a:srgbClr val="000000"/>
                </a:solidFill>
              </a:rPr>
              <a:t>beim Studierendenservice anmelden, 		</a:t>
            </a:r>
            <a:r>
              <a:rPr lang="de-DE" altLang="de-DE" sz="2000" dirty="0" smtClean="0">
                <a:solidFill>
                  <a:srgbClr val="000000"/>
                </a:solidFill>
              </a:rPr>
              <a:t>3 </a:t>
            </a:r>
            <a:r>
              <a:rPr lang="de-DE" altLang="de-DE" sz="2000" dirty="0">
                <a:solidFill>
                  <a:srgbClr val="000000"/>
                </a:solidFill>
              </a:rPr>
              <a:t>Module á 6 LP können ins Zeugnis aufgenommen werden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8437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102088" y="2420888"/>
            <a:ext cx="5443200" cy="1020600"/>
            <a:chOff x="323528" y="2456183"/>
            <a:chExt cx="8640000" cy="1620000"/>
          </a:xfrm>
          <a:effectLst>
            <a:outerShdw blurRad="381000" dist="254000" dir="2700000" algn="ctr" rotWithShape="0">
              <a:schemeClr val="tx1">
                <a:alpha val="40000"/>
              </a:scheme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323528" y="2456183"/>
              <a:ext cx="8640000" cy="16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116000"/>
              <a:r>
                <a:rPr lang="de-DE" sz="105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	30	60	90	120</a:t>
              </a:r>
              <a:endParaRPr lang="de-DE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116000"/>
              <a:endParaRPr lang="de-DE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116000"/>
              <a:r>
                <a:rPr lang="de-DE" sz="12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		     120 LP</a:t>
              </a:r>
            </a:p>
            <a:p>
              <a:pPr algn="ctr" defTabSz="1116000"/>
              <a:endParaRPr lang="de-DE" sz="12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116000"/>
              <a:endParaRPr lang="de-DE" sz="12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39552" y="2888231"/>
              <a:ext cx="3600000" cy="972000"/>
            </a:xfrm>
            <a:prstGeom prst="rect">
              <a:avLst/>
            </a:prstGeom>
            <a:solidFill>
              <a:srgbClr val="A5002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138992" y="2888231"/>
              <a:ext cx="1440000" cy="972000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Wahl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939192" y="2888231"/>
              <a:ext cx="1800200" cy="972000"/>
            </a:xfrm>
            <a:prstGeom prst="rect">
              <a:avLst/>
            </a:prstGeom>
            <a:solidFill>
              <a:srgbClr val="33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Thesis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579152" y="2888231"/>
              <a:ext cx="360000" cy="972000"/>
            </a:xfrm>
            <a:prstGeom prst="rect">
              <a:avLst/>
            </a:prstGeom>
            <a:solidFill>
              <a:srgbClr val="B2B2B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8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Schlüssel</a:t>
              </a:r>
              <a:endParaRPr lang="de-DE" sz="8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hteck 25"/>
            <p:cNvSpPr/>
            <p:nvPr/>
          </p:nvSpPr>
          <p:spPr>
            <a:xfrm>
              <a:off x="542982" y="2913523"/>
              <a:ext cx="3582000" cy="931429"/>
            </a:xfrm>
            <a:custGeom>
              <a:avLst/>
              <a:gdLst>
                <a:gd name="connsiteX0" fmla="*/ 0 w 3600000"/>
                <a:gd name="connsiteY0" fmla="*/ 0 h 972000"/>
                <a:gd name="connsiteX1" fmla="*/ 3600000 w 3600000"/>
                <a:gd name="connsiteY1" fmla="*/ 0 h 972000"/>
                <a:gd name="connsiteX2" fmla="*/ 3600000 w 3600000"/>
                <a:gd name="connsiteY2" fmla="*/ 972000 h 972000"/>
                <a:gd name="connsiteX3" fmla="*/ 0 w 3600000"/>
                <a:gd name="connsiteY3" fmla="*/ 972000 h 972000"/>
                <a:gd name="connsiteX4" fmla="*/ 0 w 3600000"/>
                <a:gd name="connsiteY4" fmla="*/ 0 h 972000"/>
                <a:gd name="connsiteX0" fmla="*/ 0 w 3600000"/>
                <a:gd name="connsiteY0" fmla="*/ 0 h 972000"/>
                <a:gd name="connsiteX1" fmla="*/ 3600000 w 3600000"/>
                <a:gd name="connsiteY1" fmla="*/ 0 h 972000"/>
                <a:gd name="connsiteX2" fmla="*/ 3600000 w 3600000"/>
                <a:gd name="connsiteY2" fmla="*/ 972000 h 972000"/>
                <a:gd name="connsiteX3" fmla="*/ 1160584 w 3600000"/>
                <a:gd name="connsiteY3" fmla="*/ 549970 h 972000"/>
                <a:gd name="connsiteX4" fmla="*/ 0 w 3600000"/>
                <a:gd name="connsiteY4" fmla="*/ 0 h 972000"/>
                <a:gd name="connsiteX0" fmla="*/ 0 w 3600000"/>
                <a:gd name="connsiteY0" fmla="*/ 0 h 972000"/>
                <a:gd name="connsiteX1" fmla="*/ 3600000 w 3600000"/>
                <a:gd name="connsiteY1" fmla="*/ 0 h 972000"/>
                <a:gd name="connsiteX2" fmla="*/ 3600000 w 3600000"/>
                <a:gd name="connsiteY2" fmla="*/ 972000 h 972000"/>
                <a:gd name="connsiteX3" fmla="*/ 0 w 3600000"/>
                <a:gd name="connsiteY3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0" h="972000">
                  <a:moveTo>
                    <a:pt x="0" y="0"/>
                  </a:moveTo>
                  <a:lnTo>
                    <a:pt x="3600000" y="0"/>
                  </a:lnTo>
                  <a:lnTo>
                    <a:pt x="3600000" y="9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Profil  ( Pflicht / Wahlpflicht )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smtClean="0"/>
              <a:t>wichtige organisatorische Hinweise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Modulwahl muss im Campusmanagementsystem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altLang="de-DE" sz="2000" dirty="0" smtClean="0">
                <a:solidFill>
                  <a:srgbClr val="000000"/>
                </a:solidFill>
              </a:rPr>
              <a:t>hinterlegt sein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874713" algn="l"/>
                <a:tab pos="1438275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	</a:t>
            </a:r>
            <a:r>
              <a:rPr lang="de-DE" altLang="de-DE" sz="2000" dirty="0" smtClean="0">
                <a:solidFill>
                  <a:srgbClr val="000000"/>
                </a:solidFill>
              </a:rPr>
              <a:t>zwingend für Freischaltung der persönlichen Prüfungsanmeldung		über das Studierendenportal</a:t>
            </a:r>
          </a:p>
          <a:p>
            <a:pPr lvl="0"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Zeitpunkt der Modulwahl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tabLst>
                <a:tab pos="874713" algn="l"/>
                <a:tab pos="1438275" algn="l"/>
              </a:tabLst>
              <a:defRPr/>
            </a:pP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		sinnvoll zwischen Anfang Dezember 2017 und Mitte Januar 2018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874713" algn="l"/>
                <a:tab pos="1438275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	Einblick in einzelne Module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874713" algn="l"/>
                <a:tab pos="1438275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	rechtzeitig vor Prüfungsanmeldungen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Modulwahl sollte sorgfältig getroffen werden, Änderungen sind grundsätzlich möglich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b="1" u="sng" dirty="0" smtClean="0">
                <a:solidFill>
                  <a:srgbClr val="000000"/>
                </a:solidFill>
              </a:rPr>
              <a:t>aber:</a:t>
            </a:r>
            <a:r>
              <a:rPr lang="de-DE" altLang="de-DE" sz="2000" dirty="0" smtClean="0">
                <a:solidFill>
                  <a:srgbClr val="000000"/>
                </a:solidFill>
              </a:rPr>
              <a:t>	Ausfüllen eines neuen Modulwahlbogens erforderlich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749425" algn="l"/>
                <a:tab pos="2314575" algn="l"/>
                <a:tab pos="5111750" algn="l"/>
              </a:tabLst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	zusätzlicher Aufwand:	</a:t>
            </a:r>
            <a:r>
              <a:rPr lang="de-DE" altLang="de-DE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Mentorengespräch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,					Weiterleitung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9461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</p:spTree>
    <p:extLst>
      <p:ext uri="{BB962C8B-B14F-4D97-AF65-F5344CB8AC3E}">
        <p14:creationId xmlns:p14="http://schemas.microsoft.com/office/powerpoint/2010/main" val="34401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wesentliche Dokumente, Formulare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Prüfungsordnungen:     Webseiten von SLE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"KIT - Studieren"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"im Studium"       "Masterstudiengänge"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9461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82" y="260648"/>
            <a:ext cx="7047612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wesentliche Dokumente, Formulare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Prüfungsordnungen:     Webseiten von SLE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"KIT - Studieren"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"im Studium"       "Masterstudiengänge"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Modulhandbuch:     Webseiten der Fakultät BGU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"BGU"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</a:t>
            </a:r>
            <a:r>
              <a:rPr lang="de-DE" altLang="de-DE" sz="2000" dirty="0" smtClean="0">
                <a:solidFill>
                  <a:srgbClr val="000000"/>
                </a:solidFill>
              </a:rPr>
              <a:t>Studium und Lehre" 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9461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87" y="260648"/>
            <a:ext cx="6932722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wesentliche Dokumente, Formulare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Prüfungsordnungen:     Webseiten von SLE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"KIT - Studieren"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"im Studium"       "Masterstudiengänge"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Modulhandbuch:     Webseiten der Fakultät BGU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"BGU"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</a:t>
            </a:r>
            <a:r>
              <a:rPr lang="de-DE" altLang="de-DE" sz="2000" dirty="0" smtClean="0">
                <a:solidFill>
                  <a:srgbClr val="000000"/>
                </a:solidFill>
              </a:rPr>
              <a:t>Studium und Lehre" 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Vorlesungsverzeichnis:    Studierendenportal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"campus.studium.kit.edu"    (auch Prüfungsorganisation)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9461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61368"/>
            <a:ext cx="8586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wesentliche Dokumente, Formulare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Prüfungsordnungen:     Webseiten von SLE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"KIT - Studieren"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"im Studium"       "Masterstudiengänge"</a:t>
            </a: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Modulhandbuch:     Webseiten der Fakultät BGU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"BGU"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</a:t>
            </a:r>
            <a:r>
              <a:rPr lang="de-DE" altLang="de-DE" sz="2000" dirty="0" smtClean="0">
                <a:solidFill>
                  <a:srgbClr val="000000"/>
                </a:solidFill>
              </a:rPr>
              <a:t>Studium und Lehre" 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Vorlesungsverzeichnis:    Studierendenportal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  <a:r>
              <a:rPr lang="de-DE" altLang="de-DE" sz="2000" dirty="0" smtClean="0">
                <a:solidFill>
                  <a:srgbClr val="000000"/>
                </a:solidFill>
              </a:rPr>
              <a:t>"campus.studium.kit.edu"    (auch Prüfungsorganisation)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Formulare Modulwahl:    Webseite des Prüfungsausschusses Master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	"BGU"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</a:t>
            </a:r>
            <a:r>
              <a:rPr lang="de-DE" altLang="de-DE" sz="2000" dirty="0" smtClean="0">
                <a:solidFill>
                  <a:srgbClr val="000000"/>
                </a:solidFill>
              </a:rPr>
              <a:t>Fakultät"   </a:t>
            </a:r>
            <a:r>
              <a:rPr lang="de-DE" altLang="de-DE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 "Kommissionen"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9461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0" y="261368"/>
            <a:ext cx="697533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Ansprechpartner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Webseiten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000" dirty="0" smtClean="0">
                <a:solidFill>
                  <a:srgbClr val="000000"/>
                </a:solidFill>
              </a:rPr>
              <a:t>Modulhandbuch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</a:p>
        </p:txBody>
      </p:sp>
      <p:sp>
        <p:nvSpPr>
          <p:cNvPr id="19461" name="Datumsplatzhalter 1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0" y="931887"/>
            <a:ext cx="55626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Übersicht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  <a:endParaRPr lang="de-DE" altLang="de-DE" sz="800" dirty="0" smtClean="0"/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1196975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96975"/>
            <a:ext cx="9051925" cy="4894263"/>
          </a:xfrm>
        </p:spPr>
        <p:txBody>
          <a:bodyPr/>
          <a:lstStyle/>
          <a:p>
            <a:pPr eaLnBrk="1" hangingPunct="1"/>
            <a:r>
              <a:rPr lang="de-DE" altLang="de-DE" sz="2000" dirty="0" smtClean="0"/>
              <a:t>Übersicht Masterstudiengänge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 smtClean="0"/>
              <a:t>Struktur Masterstudiengänge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 smtClean="0"/>
              <a:t>persönlicher Studienplan, Modulwahl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 smtClean="0"/>
              <a:t>organisatorische Hinweise</a:t>
            </a:r>
          </a:p>
          <a:p>
            <a:pPr eaLnBrk="1" hangingPunct="1"/>
            <a:endParaRPr lang="de-DE" altLang="de-DE" sz="2000" dirty="0" smtClean="0"/>
          </a:p>
          <a:p>
            <a:pPr eaLnBrk="1" hangingPunct="1"/>
            <a:r>
              <a:rPr lang="de-DE" altLang="de-DE" sz="2000" dirty="0"/>
              <a:t>wesentliche Dokumente, Formulare</a:t>
            </a:r>
          </a:p>
        </p:txBody>
      </p:sp>
    </p:spTree>
    <p:extLst>
      <p:ext uri="{BB962C8B-B14F-4D97-AF65-F5344CB8AC3E}">
        <p14:creationId xmlns:p14="http://schemas.microsoft.com/office/powerpoint/2010/main" val="26699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smtClean="0"/>
              <a:t>Übersicht Masterstudiengänge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1196975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0" y="1412776"/>
            <a:ext cx="7200000" cy="445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smtClean="0"/>
              <a:t>Übersicht Masterstudiengänge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1196975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488504" y="1708719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Konstruktiver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ngenieurbau</a:t>
            </a:r>
            <a:endParaRPr lang="de-DE" dirty="0"/>
          </a:p>
        </p:txBody>
      </p:sp>
      <p:sp>
        <p:nvSpPr>
          <p:cNvPr id="210" name="Abgerundetes Rechteck 209"/>
          <p:cNvSpPr/>
          <p:nvPr/>
        </p:nvSpPr>
        <p:spPr>
          <a:xfrm>
            <a:off x="2310476" y="1708718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Wasser und Umwelt</a:t>
            </a:r>
            <a:endParaRPr lang="de-DE" dirty="0"/>
          </a:p>
        </p:txBody>
      </p:sp>
      <p:sp>
        <p:nvSpPr>
          <p:cNvPr id="211" name="Abgerundetes Rechteck 210"/>
          <p:cNvSpPr/>
          <p:nvPr/>
        </p:nvSpPr>
        <p:spPr>
          <a:xfrm>
            <a:off x="4160912" y="1708717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 und Infrastruktur</a:t>
            </a:r>
            <a:endParaRPr lang="de-DE" dirty="0"/>
          </a:p>
        </p:txBody>
      </p:sp>
      <p:sp>
        <p:nvSpPr>
          <p:cNvPr id="212" name="Abgerundetes Rechteck 211"/>
          <p:cNvSpPr/>
          <p:nvPr/>
        </p:nvSpPr>
        <p:spPr>
          <a:xfrm>
            <a:off x="6033120" y="1708716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/>
              <a:t>Technologie &amp;  Management im Baubetrieb </a:t>
            </a:r>
            <a:endParaRPr lang="de-DE" dirty="0"/>
          </a:p>
        </p:txBody>
      </p:sp>
      <p:sp>
        <p:nvSpPr>
          <p:cNvPr id="213" name="Abgerundetes Rechteck 212"/>
          <p:cNvSpPr/>
          <p:nvPr/>
        </p:nvSpPr>
        <p:spPr>
          <a:xfrm>
            <a:off x="7905328" y="1716224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dirty="0" smtClean="0"/>
              <a:t>Geotechnisches Ingenieurwesen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400707" y="1157699"/>
            <a:ext cx="64011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Unsere fachlichen Schwerpunkte in der "Bauingenieur-Fakultät":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4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Masterstudiengang Bauingenieurwesen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  <a:endParaRPr lang="de-DE" altLang="de-DE" sz="800" dirty="0" smtClean="0"/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1196975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488504" y="1708719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Konstruktiver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ngenieurbau</a:t>
            </a:r>
            <a:endParaRPr lang="de-DE" dirty="0"/>
          </a:p>
        </p:txBody>
      </p:sp>
      <p:sp>
        <p:nvSpPr>
          <p:cNvPr id="210" name="Abgerundetes Rechteck 209"/>
          <p:cNvSpPr/>
          <p:nvPr/>
        </p:nvSpPr>
        <p:spPr>
          <a:xfrm>
            <a:off x="2310476" y="1708718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Wasser und Umwelt</a:t>
            </a:r>
            <a:endParaRPr lang="de-DE" dirty="0"/>
          </a:p>
        </p:txBody>
      </p:sp>
      <p:sp>
        <p:nvSpPr>
          <p:cNvPr id="211" name="Abgerundetes Rechteck 210"/>
          <p:cNvSpPr/>
          <p:nvPr/>
        </p:nvSpPr>
        <p:spPr>
          <a:xfrm>
            <a:off x="4160912" y="1708717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 und Infrastruktur</a:t>
            </a:r>
            <a:endParaRPr lang="de-DE" dirty="0"/>
          </a:p>
        </p:txBody>
      </p:sp>
      <p:sp>
        <p:nvSpPr>
          <p:cNvPr id="212" name="Abgerundetes Rechteck 211"/>
          <p:cNvSpPr/>
          <p:nvPr/>
        </p:nvSpPr>
        <p:spPr>
          <a:xfrm>
            <a:off x="6033120" y="1708716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/>
              <a:t>Technologie &amp; Management im Baubetrieb </a:t>
            </a:r>
            <a:endParaRPr lang="de-DE" dirty="0"/>
          </a:p>
        </p:txBody>
      </p:sp>
      <p:sp>
        <p:nvSpPr>
          <p:cNvPr id="213" name="Abgerundetes Rechteck 212"/>
          <p:cNvSpPr/>
          <p:nvPr/>
        </p:nvSpPr>
        <p:spPr>
          <a:xfrm>
            <a:off x="7905328" y="1716224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dirty="0" smtClean="0"/>
              <a:t>Geotechnisches Ingenieurwesen</a:t>
            </a:r>
            <a:endParaRPr lang="de-DE" sz="1600" dirty="0"/>
          </a:p>
        </p:txBody>
      </p:sp>
      <p:sp>
        <p:nvSpPr>
          <p:cNvPr id="2" name="Flussdiagramm: Manuelle Verarbeitung 1"/>
          <p:cNvSpPr/>
          <p:nvPr/>
        </p:nvSpPr>
        <p:spPr>
          <a:xfrm>
            <a:off x="4016896" y="3261464"/>
            <a:ext cx="1872207" cy="47081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 aus 5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211" idx="2"/>
            <a:endCxn id="2" idx="0"/>
          </p:cNvCxnSpPr>
          <p:nvPr/>
        </p:nvCxnSpPr>
        <p:spPr>
          <a:xfrm>
            <a:off x="4953000" y="2572590"/>
            <a:ext cx="0" cy="6888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313040" y="2795724"/>
            <a:ext cx="0" cy="4532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5633730" y="2909230"/>
            <a:ext cx="308" cy="3519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592961" y="2789469"/>
            <a:ext cx="0" cy="4834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4232920" y="2904468"/>
            <a:ext cx="943" cy="3684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4" idx="2"/>
          </p:cNvCxnSpPr>
          <p:nvPr/>
        </p:nvCxnSpPr>
        <p:spPr>
          <a:xfrm rot="10800000">
            <a:off x="1280592" y="2572593"/>
            <a:ext cx="2952328" cy="356611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Gewinkelte Verbindung 14335"/>
          <p:cNvCxnSpPr>
            <a:stCxn id="210" idx="2"/>
          </p:cNvCxnSpPr>
          <p:nvPr/>
        </p:nvCxnSpPr>
        <p:spPr>
          <a:xfrm rot="16200000" flipH="1">
            <a:off x="3751117" y="1924037"/>
            <a:ext cx="222339" cy="1519445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Gewinkelte Verbindung 14345"/>
          <p:cNvCxnSpPr>
            <a:endCxn id="212" idx="2"/>
          </p:cNvCxnSpPr>
          <p:nvPr/>
        </p:nvCxnSpPr>
        <p:spPr>
          <a:xfrm flipV="1">
            <a:off x="5286375" y="2572589"/>
            <a:ext cx="1538833" cy="217578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9" name="Gewinkelte Verbindung 14348"/>
          <p:cNvCxnSpPr/>
          <p:nvPr/>
        </p:nvCxnSpPr>
        <p:spPr>
          <a:xfrm flipV="1">
            <a:off x="5633730" y="2572593"/>
            <a:ext cx="3063686" cy="360089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Rechteck 14357"/>
          <p:cNvSpPr/>
          <p:nvPr/>
        </p:nvSpPr>
        <p:spPr>
          <a:xfrm>
            <a:off x="2238468" y="4164322"/>
            <a:ext cx="54508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Master </a:t>
            </a:r>
            <a:br>
              <a:rPr lang="de-DE" b="1" dirty="0" smtClean="0"/>
            </a:br>
            <a:r>
              <a:rPr lang="de-DE" b="1" dirty="0" smtClean="0"/>
              <a:t>Bauingenieurwesen</a:t>
            </a:r>
            <a:endParaRPr lang="de-DE" b="1" dirty="0"/>
          </a:p>
        </p:txBody>
      </p:sp>
      <p:cxnSp>
        <p:nvCxnSpPr>
          <p:cNvPr id="14360" name="Gerade Verbindung mit Pfeil 14359"/>
          <p:cNvCxnSpPr/>
          <p:nvPr/>
        </p:nvCxnSpPr>
        <p:spPr>
          <a:xfrm>
            <a:off x="4664968" y="3732274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5226172" y="3732274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Textfeld 14360"/>
          <p:cNvSpPr txBox="1"/>
          <p:nvPr/>
        </p:nvSpPr>
        <p:spPr>
          <a:xfrm>
            <a:off x="717321" y="5838377"/>
            <a:ext cx="84713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Idee:   Generalisten-Ausbildung des KIT-Bachelors weiterführen, hohe fachliche Breite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2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Masterstudiengang </a:t>
            </a:r>
            <a:br>
              <a:rPr lang="de-DE" altLang="de-DE" sz="2400" dirty="0" smtClean="0"/>
            </a:br>
            <a:r>
              <a:rPr lang="de-DE" sz="2400" dirty="0" smtClean="0"/>
              <a:t>Funktionaler </a:t>
            </a:r>
            <a:r>
              <a:rPr lang="de-DE" sz="2400" dirty="0"/>
              <a:t>und </a:t>
            </a:r>
            <a:r>
              <a:rPr lang="de-DE" sz="2400" dirty="0" smtClean="0"/>
              <a:t>Konstruktiver Ingenieurbau</a:t>
            </a:r>
            <a:endParaRPr lang="de-DE" altLang="de-DE" sz="2400" dirty="0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1196975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488504" y="1708719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Konstruktiver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ngenieurbau</a:t>
            </a:r>
            <a:endParaRPr lang="de-DE" dirty="0"/>
          </a:p>
        </p:txBody>
      </p:sp>
      <p:sp>
        <p:nvSpPr>
          <p:cNvPr id="210" name="Abgerundetes Rechteck 209"/>
          <p:cNvSpPr/>
          <p:nvPr/>
        </p:nvSpPr>
        <p:spPr>
          <a:xfrm>
            <a:off x="2310476" y="1708718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Wasser und Umwelt</a:t>
            </a:r>
            <a:endParaRPr lang="de-DE" dirty="0"/>
          </a:p>
        </p:txBody>
      </p:sp>
      <p:sp>
        <p:nvSpPr>
          <p:cNvPr id="211" name="Abgerundetes Rechteck 210"/>
          <p:cNvSpPr/>
          <p:nvPr/>
        </p:nvSpPr>
        <p:spPr>
          <a:xfrm>
            <a:off x="4160912" y="1708717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 und Infrastruktur</a:t>
            </a:r>
            <a:endParaRPr lang="de-DE" dirty="0"/>
          </a:p>
        </p:txBody>
      </p:sp>
      <p:sp>
        <p:nvSpPr>
          <p:cNvPr id="212" name="Abgerundetes Rechteck 211"/>
          <p:cNvSpPr/>
          <p:nvPr/>
        </p:nvSpPr>
        <p:spPr>
          <a:xfrm>
            <a:off x="6033120" y="1708716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/>
              <a:t>Technologie &amp; Management im Baubetrieb </a:t>
            </a:r>
            <a:endParaRPr lang="de-DE" dirty="0"/>
          </a:p>
        </p:txBody>
      </p:sp>
      <p:sp>
        <p:nvSpPr>
          <p:cNvPr id="213" name="Abgerundetes Rechteck 212"/>
          <p:cNvSpPr/>
          <p:nvPr/>
        </p:nvSpPr>
        <p:spPr>
          <a:xfrm>
            <a:off x="7905328" y="1716224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dirty="0" smtClean="0"/>
              <a:t>Geotechnisches Ingenieurwesen</a:t>
            </a:r>
            <a:endParaRPr lang="de-DE" sz="16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5634038" y="2909230"/>
            <a:ext cx="0" cy="1255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4232920" y="2904468"/>
            <a:ext cx="944" cy="125985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endCxn id="4" idx="2"/>
          </p:cNvCxnSpPr>
          <p:nvPr/>
        </p:nvCxnSpPr>
        <p:spPr>
          <a:xfrm rot="10800000">
            <a:off x="1280592" y="2572593"/>
            <a:ext cx="2952328" cy="356611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9" name="Gewinkelte Verbindung 14348"/>
          <p:cNvCxnSpPr/>
          <p:nvPr/>
        </p:nvCxnSpPr>
        <p:spPr>
          <a:xfrm flipV="1">
            <a:off x="5633730" y="2572593"/>
            <a:ext cx="3063686" cy="36008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Rechteck 14357"/>
          <p:cNvSpPr/>
          <p:nvPr/>
        </p:nvSpPr>
        <p:spPr>
          <a:xfrm>
            <a:off x="2238468" y="4164322"/>
            <a:ext cx="54508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Master </a:t>
            </a:r>
            <a:br>
              <a:rPr lang="de-DE" b="1" dirty="0" smtClean="0"/>
            </a:br>
            <a:r>
              <a:rPr lang="de-DE" b="1" dirty="0"/>
              <a:t>Funktionaler und Konstruktiver Ingenieurbau</a:t>
            </a:r>
          </a:p>
        </p:txBody>
      </p:sp>
      <p:sp>
        <p:nvSpPr>
          <p:cNvPr id="14361" name="Textfeld 14360"/>
          <p:cNvSpPr txBox="1"/>
          <p:nvPr/>
        </p:nvSpPr>
        <p:spPr>
          <a:xfrm>
            <a:off x="3023230" y="5924620"/>
            <a:ext cx="38563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Idee:   Spezialist, hohe fachliche Tiefe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136576" y="5013176"/>
            <a:ext cx="6553274" cy="728464"/>
            <a:chOff x="1136576" y="5013176"/>
            <a:chExt cx="6553274" cy="728464"/>
          </a:xfrm>
        </p:grpSpPr>
        <p:sp>
          <p:nvSpPr>
            <p:cNvPr id="29" name="Rechteck 28"/>
            <p:cNvSpPr/>
            <p:nvPr/>
          </p:nvSpPr>
          <p:spPr>
            <a:xfrm>
              <a:off x="2227582" y="5013176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Konstruktiver Ingenieurbau</a:t>
              </a:r>
              <a:endParaRPr lang="de-DE" sz="1400" dirty="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231926" y="5453608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Modellierung und Simulation</a:t>
              </a:r>
              <a:endParaRPr lang="de-DE" sz="14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4993063" y="5013176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/>
                <a:t>Bauwerkserhaltung, </a:t>
              </a:r>
              <a:br>
                <a:rPr lang="de-DE" sz="1100" b="1" dirty="0" smtClean="0"/>
              </a:br>
              <a:r>
                <a:rPr lang="de-DE" sz="1100" b="1" dirty="0" smtClean="0"/>
                <a:t>Baustoffe und Bauphysik</a:t>
              </a:r>
              <a:endParaRPr lang="de-DE" sz="1100" b="1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5004495" y="5445309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Geotechnik</a:t>
              </a:r>
              <a:endParaRPr lang="de-DE" sz="14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136576" y="5019273"/>
              <a:ext cx="86433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Profile:</a:t>
              </a:r>
              <a:endParaRPr lang="de-DE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2238468" y="1428018"/>
            <a:ext cx="5522844" cy="13228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8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Masterstudiengang Mobilität und Infrastruktur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692696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488504" y="1693254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Konstruktiver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ngenieurbau</a:t>
            </a:r>
            <a:endParaRPr lang="de-DE" dirty="0"/>
          </a:p>
        </p:txBody>
      </p:sp>
      <p:sp>
        <p:nvSpPr>
          <p:cNvPr id="210" name="Abgerundetes Rechteck 209"/>
          <p:cNvSpPr/>
          <p:nvPr/>
        </p:nvSpPr>
        <p:spPr>
          <a:xfrm>
            <a:off x="2310476" y="1693253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Wasser und Umwelt</a:t>
            </a:r>
            <a:endParaRPr lang="de-DE" dirty="0"/>
          </a:p>
        </p:txBody>
      </p:sp>
      <p:sp>
        <p:nvSpPr>
          <p:cNvPr id="211" name="Abgerundetes Rechteck 210"/>
          <p:cNvSpPr/>
          <p:nvPr/>
        </p:nvSpPr>
        <p:spPr>
          <a:xfrm>
            <a:off x="4160912" y="1693252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 und Infrastruktur</a:t>
            </a:r>
            <a:endParaRPr lang="de-DE" dirty="0"/>
          </a:p>
        </p:txBody>
      </p:sp>
      <p:sp>
        <p:nvSpPr>
          <p:cNvPr id="212" name="Abgerundetes Rechteck 211"/>
          <p:cNvSpPr/>
          <p:nvPr/>
        </p:nvSpPr>
        <p:spPr>
          <a:xfrm>
            <a:off x="6033120" y="1693251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/>
              <a:t>Technologie &amp; Management im Baubetrieb </a:t>
            </a:r>
            <a:endParaRPr lang="de-DE" dirty="0"/>
          </a:p>
        </p:txBody>
      </p:sp>
      <p:sp>
        <p:nvSpPr>
          <p:cNvPr id="213" name="Abgerundetes Rechteck 212"/>
          <p:cNvSpPr/>
          <p:nvPr/>
        </p:nvSpPr>
        <p:spPr>
          <a:xfrm>
            <a:off x="7905328" y="1700759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dirty="0" smtClean="0"/>
              <a:t>Geotechnisches Ingenieurwesen</a:t>
            </a:r>
            <a:endParaRPr lang="de-DE" sz="1600" dirty="0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4912937" y="2557128"/>
            <a:ext cx="0" cy="16076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Rechteck 14357"/>
          <p:cNvSpPr/>
          <p:nvPr/>
        </p:nvSpPr>
        <p:spPr>
          <a:xfrm>
            <a:off x="2227582" y="4147935"/>
            <a:ext cx="54508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Master </a:t>
            </a:r>
            <a:br>
              <a:rPr lang="de-DE" b="1" dirty="0" smtClean="0"/>
            </a:br>
            <a:r>
              <a:rPr lang="de-DE" b="1" dirty="0" smtClean="0"/>
              <a:t>Mobilität und Infrastruktur</a:t>
            </a:r>
            <a:endParaRPr lang="de-DE" b="1" dirty="0"/>
          </a:p>
        </p:txBody>
      </p:sp>
      <p:sp>
        <p:nvSpPr>
          <p:cNvPr id="14361" name="Textfeld 14360"/>
          <p:cNvSpPr txBox="1"/>
          <p:nvPr/>
        </p:nvSpPr>
        <p:spPr>
          <a:xfrm>
            <a:off x="2171435" y="5949280"/>
            <a:ext cx="55780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Idee:   Spezialist, fachliche Tiefe, interdisziplinäre Breite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72505" y="1484784"/>
            <a:ext cx="3744416" cy="13228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03734" y="2766316"/>
            <a:ext cx="3657178" cy="1669651"/>
            <a:chOff x="503734" y="2766316"/>
            <a:chExt cx="3657178" cy="1669651"/>
          </a:xfrm>
        </p:grpSpPr>
        <p:sp>
          <p:nvSpPr>
            <p:cNvPr id="21" name="Abgerundetes Rechteck 20"/>
            <p:cNvSpPr/>
            <p:nvPr/>
          </p:nvSpPr>
          <p:spPr>
            <a:xfrm>
              <a:off x="503734" y="2766316"/>
              <a:ext cx="1584176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Wirtschafts-wissenschaft</a:t>
              </a:r>
              <a:endParaRPr lang="de-DE" dirty="0"/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2310476" y="2766316"/>
              <a:ext cx="1584176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Maschinen-bau</a:t>
              </a:r>
              <a:endParaRPr lang="de-DE" dirty="0"/>
            </a:p>
          </p:txBody>
        </p:sp>
        <p:cxnSp>
          <p:nvCxnSpPr>
            <p:cNvPr id="6" name="Gewinkelte Verbindung 5"/>
            <p:cNvCxnSpPr>
              <a:stCxn id="22" idx="3"/>
            </p:cNvCxnSpPr>
            <p:nvPr/>
          </p:nvCxnSpPr>
          <p:spPr>
            <a:xfrm>
              <a:off x="3894652" y="3198253"/>
              <a:ext cx="266260" cy="950604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21" idx="2"/>
              <a:endCxn id="14358" idx="1"/>
            </p:cNvCxnSpPr>
            <p:nvPr/>
          </p:nvCxnSpPr>
          <p:spPr>
            <a:xfrm rot="16200000" flipH="1">
              <a:off x="1358813" y="3567198"/>
              <a:ext cx="805778" cy="93176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>
          <a:xfrm>
            <a:off x="5673080" y="2766314"/>
            <a:ext cx="3837182" cy="1669653"/>
            <a:chOff x="5673080" y="2766314"/>
            <a:chExt cx="3837182" cy="1669653"/>
          </a:xfrm>
        </p:grpSpPr>
        <p:sp>
          <p:nvSpPr>
            <p:cNvPr id="23" name="Abgerundetes Rechteck 22"/>
            <p:cNvSpPr/>
            <p:nvPr/>
          </p:nvSpPr>
          <p:spPr>
            <a:xfrm>
              <a:off x="7926086" y="2766314"/>
              <a:ext cx="1584176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Informatik</a:t>
              </a:r>
              <a:endParaRPr lang="de-DE" dirty="0"/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6024466" y="2766315"/>
              <a:ext cx="1584176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Architektur</a:t>
              </a:r>
              <a:endParaRPr lang="de-DE" dirty="0"/>
            </a:p>
          </p:txBody>
        </p:sp>
        <p:cxnSp>
          <p:nvCxnSpPr>
            <p:cNvPr id="29" name="Gewinkelte Verbindung 28"/>
            <p:cNvCxnSpPr>
              <a:stCxn id="24" idx="1"/>
            </p:cNvCxnSpPr>
            <p:nvPr/>
          </p:nvCxnSpPr>
          <p:spPr>
            <a:xfrm rot="10800000" flipV="1">
              <a:off x="5673080" y="3198251"/>
              <a:ext cx="351386" cy="96651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23" idx="2"/>
              <a:endCxn id="14358" idx="3"/>
            </p:cNvCxnSpPr>
            <p:nvPr/>
          </p:nvCxnSpPr>
          <p:spPr>
            <a:xfrm rot="5400000">
              <a:off x="7795406" y="3513199"/>
              <a:ext cx="805780" cy="103975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/>
          <p:cNvGrpSpPr/>
          <p:nvPr/>
        </p:nvGrpSpPr>
        <p:grpSpPr>
          <a:xfrm>
            <a:off x="1136576" y="5013176"/>
            <a:ext cx="6553274" cy="728464"/>
            <a:chOff x="1136576" y="5013176"/>
            <a:chExt cx="6553274" cy="728464"/>
          </a:xfrm>
        </p:grpSpPr>
        <p:sp>
          <p:nvSpPr>
            <p:cNvPr id="2" name="Rechteck 1"/>
            <p:cNvSpPr/>
            <p:nvPr/>
          </p:nvSpPr>
          <p:spPr>
            <a:xfrm>
              <a:off x="2227582" y="5013176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Stadt- und Verkehrsplanung</a:t>
              </a:r>
              <a:endParaRPr lang="de-DE" sz="1400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231926" y="5453608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Verkehrstechnik</a:t>
              </a:r>
              <a:endParaRPr lang="de-DE" sz="1400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993063" y="5013176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Straßenwesen</a:t>
              </a:r>
              <a:endParaRPr lang="de-DE" sz="14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004495" y="5445309"/>
              <a:ext cx="2685355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Spurgeführte Transportsysteme</a:t>
              </a:r>
              <a:endParaRPr lang="de-DE" sz="14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136576" y="5013176"/>
              <a:ext cx="86433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Profile:</a:t>
              </a:r>
              <a:endParaRPr lang="de-DE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5889104" y="1443435"/>
            <a:ext cx="3744416" cy="13228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0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Masterstudiengang </a:t>
            </a:r>
            <a:r>
              <a:rPr lang="de-DE" altLang="de-DE" sz="2400" dirty="0" err="1" smtClean="0"/>
              <a:t>Water</a:t>
            </a:r>
            <a:r>
              <a:rPr lang="de-DE" altLang="de-DE" sz="2400" dirty="0" smtClean="0"/>
              <a:t> Science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Engineering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692696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488504" y="1693254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Konstruktiver</a:t>
            </a:r>
          </a:p>
          <a:p>
            <a:pPr algn="ctr"/>
            <a:r>
              <a:rPr lang="de-DE" dirty="0"/>
              <a:t>I</a:t>
            </a:r>
            <a:r>
              <a:rPr lang="de-DE" dirty="0" smtClean="0"/>
              <a:t>ngenieurbau</a:t>
            </a:r>
            <a:endParaRPr lang="de-DE" dirty="0"/>
          </a:p>
        </p:txBody>
      </p:sp>
      <p:sp>
        <p:nvSpPr>
          <p:cNvPr id="210" name="Abgerundetes Rechteck 209"/>
          <p:cNvSpPr/>
          <p:nvPr/>
        </p:nvSpPr>
        <p:spPr>
          <a:xfrm>
            <a:off x="2310476" y="1693253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Wasser und Umwelt</a:t>
            </a:r>
            <a:endParaRPr lang="de-DE" dirty="0"/>
          </a:p>
        </p:txBody>
      </p:sp>
      <p:sp>
        <p:nvSpPr>
          <p:cNvPr id="211" name="Abgerundetes Rechteck 210"/>
          <p:cNvSpPr/>
          <p:nvPr/>
        </p:nvSpPr>
        <p:spPr>
          <a:xfrm>
            <a:off x="4160912" y="1693252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 und Infrastruktur</a:t>
            </a:r>
            <a:endParaRPr lang="de-DE" dirty="0"/>
          </a:p>
        </p:txBody>
      </p:sp>
      <p:sp>
        <p:nvSpPr>
          <p:cNvPr id="212" name="Abgerundetes Rechteck 211"/>
          <p:cNvSpPr/>
          <p:nvPr/>
        </p:nvSpPr>
        <p:spPr>
          <a:xfrm>
            <a:off x="6033120" y="1693251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/>
              <a:t>Technologie &amp; Management im Baubetrieb </a:t>
            </a:r>
            <a:endParaRPr lang="de-DE" dirty="0"/>
          </a:p>
        </p:txBody>
      </p:sp>
      <p:sp>
        <p:nvSpPr>
          <p:cNvPr id="213" name="Abgerundetes Rechteck 212"/>
          <p:cNvSpPr/>
          <p:nvPr/>
        </p:nvSpPr>
        <p:spPr>
          <a:xfrm>
            <a:off x="7905328" y="1700759"/>
            <a:ext cx="1584176" cy="86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dirty="0" smtClean="0"/>
              <a:t>Geotechnisches Ingenieurwesen</a:t>
            </a:r>
            <a:endParaRPr lang="de-DE" sz="1600" dirty="0"/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3152800" y="2557128"/>
            <a:ext cx="0" cy="16076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8" name="Rechteck 14357"/>
          <p:cNvSpPr/>
          <p:nvPr/>
        </p:nvSpPr>
        <p:spPr>
          <a:xfrm>
            <a:off x="2227582" y="4147935"/>
            <a:ext cx="54508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Master </a:t>
            </a:r>
            <a:br>
              <a:rPr lang="de-DE" b="1" dirty="0" smtClean="0"/>
            </a:br>
            <a:r>
              <a:rPr lang="de-DE" b="1" dirty="0" err="1" smtClean="0"/>
              <a:t>Water</a:t>
            </a:r>
            <a:r>
              <a:rPr lang="de-DE" b="1" dirty="0" smtClean="0"/>
              <a:t> Science </a:t>
            </a:r>
            <a:r>
              <a:rPr lang="de-DE" b="1" dirty="0" err="1" smtClean="0"/>
              <a:t>and</a:t>
            </a:r>
            <a:r>
              <a:rPr lang="de-DE" b="1" dirty="0" smtClean="0"/>
              <a:t> Engineering</a:t>
            </a:r>
            <a:endParaRPr lang="de-DE" b="1" dirty="0"/>
          </a:p>
        </p:txBody>
      </p:sp>
      <p:sp>
        <p:nvSpPr>
          <p:cNvPr id="14361" name="Textfeld 14360"/>
          <p:cNvSpPr txBox="1"/>
          <p:nvPr/>
        </p:nvSpPr>
        <p:spPr>
          <a:xfrm>
            <a:off x="2171435" y="5949280"/>
            <a:ext cx="557800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Idee:   Spezialist, fachliche Tiefe, interdisziplinäre Breite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272505" y="1484784"/>
            <a:ext cx="1955077" cy="13228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03734" y="2766316"/>
            <a:ext cx="1800000" cy="1669651"/>
            <a:chOff x="503734" y="2766316"/>
            <a:chExt cx="1800000" cy="1669651"/>
          </a:xfrm>
        </p:grpSpPr>
        <p:sp>
          <p:nvSpPr>
            <p:cNvPr id="21" name="Abgerundetes Rechteck 20"/>
            <p:cNvSpPr/>
            <p:nvPr/>
          </p:nvSpPr>
          <p:spPr>
            <a:xfrm>
              <a:off x="503734" y="2766316"/>
              <a:ext cx="1800000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Chemie-</a:t>
              </a:r>
              <a:r>
                <a:rPr lang="de-DE" dirty="0" err="1" smtClean="0"/>
                <a:t>ingenieurwesen</a:t>
              </a:r>
              <a:endParaRPr lang="de-DE" dirty="0"/>
            </a:p>
          </p:txBody>
        </p:sp>
        <p:cxnSp>
          <p:nvCxnSpPr>
            <p:cNvPr id="13" name="Gewinkelte Verbindung 12"/>
            <p:cNvCxnSpPr>
              <a:stCxn id="21" idx="2"/>
              <a:endCxn id="14358" idx="1"/>
            </p:cNvCxnSpPr>
            <p:nvPr/>
          </p:nvCxnSpPr>
          <p:spPr>
            <a:xfrm rot="16200000" flipH="1">
              <a:off x="1412769" y="3621154"/>
              <a:ext cx="805778" cy="82384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>
          <a:xfrm>
            <a:off x="5673080" y="2766314"/>
            <a:ext cx="3837182" cy="1669653"/>
            <a:chOff x="5673080" y="2766314"/>
            <a:chExt cx="3837182" cy="1669653"/>
          </a:xfrm>
        </p:grpSpPr>
        <p:sp>
          <p:nvSpPr>
            <p:cNvPr id="23" name="Abgerundetes Rechteck 22"/>
            <p:cNvSpPr/>
            <p:nvPr/>
          </p:nvSpPr>
          <p:spPr>
            <a:xfrm>
              <a:off x="7926086" y="2766314"/>
              <a:ext cx="1584176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Angewandte Geowissen-</a:t>
              </a:r>
              <a:r>
                <a:rPr lang="de-DE" dirty="0" err="1" smtClean="0"/>
                <a:t>schaften</a:t>
              </a:r>
              <a:endParaRPr lang="de-DE" dirty="0"/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6024466" y="2766315"/>
              <a:ext cx="1620000" cy="863873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Meteorologie</a:t>
              </a:r>
              <a:endParaRPr lang="de-DE" dirty="0"/>
            </a:p>
          </p:txBody>
        </p:sp>
        <p:cxnSp>
          <p:nvCxnSpPr>
            <p:cNvPr id="29" name="Gewinkelte Verbindung 28"/>
            <p:cNvCxnSpPr>
              <a:stCxn id="24" idx="1"/>
            </p:cNvCxnSpPr>
            <p:nvPr/>
          </p:nvCxnSpPr>
          <p:spPr>
            <a:xfrm rot="10800000" flipV="1">
              <a:off x="5673080" y="3198252"/>
              <a:ext cx="351386" cy="96651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>
              <a:stCxn id="23" idx="2"/>
              <a:endCxn id="14358" idx="3"/>
            </p:cNvCxnSpPr>
            <p:nvPr/>
          </p:nvCxnSpPr>
          <p:spPr>
            <a:xfrm rot="5400000">
              <a:off x="7795406" y="3513199"/>
              <a:ext cx="805780" cy="103975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/>
          <p:cNvGrpSpPr/>
          <p:nvPr/>
        </p:nvGrpSpPr>
        <p:grpSpPr>
          <a:xfrm>
            <a:off x="488504" y="5013176"/>
            <a:ext cx="8496944" cy="720080"/>
            <a:chOff x="488504" y="5013176"/>
            <a:chExt cx="8496944" cy="720080"/>
          </a:xfrm>
        </p:grpSpPr>
        <p:sp>
          <p:nvSpPr>
            <p:cNvPr id="2" name="Rechteck 1"/>
            <p:cNvSpPr>
              <a:spLocks/>
            </p:cNvSpPr>
            <p:nvPr/>
          </p:nvSpPr>
          <p:spPr>
            <a:xfrm>
              <a:off x="1352843" y="5013176"/>
              <a:ext cx="3651651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Water</a:t>
              </a:r>
              <a:r>
                <a:rPr lang="de-DE" sz="1400" dirty="0"/>
                <a:t> Technologies </a:t>
              </a:r>
              <a:r>
                <a:rPr lang="de-DE" sz="1400" dirty="0" err="1" smtClean="0"/>
                <a:t>and</a:t>
              </a:r>
              <a:r>
                <a:rPr lang="de-DE" sz="1400" dirty="0" smtClean="0"/>
                <a:t> Urban </a:t>
              </a:r>
              <a:r>
                <a:rPr lang="de-DE" sz="1400" dirty="0" err="1"/>
                <a:t>Water</a:t>
              </a:r>
              <a:r>
                <a:rPr lang="de-DE" sz="1400" dirty="0"/>
                <a:t> Cycle 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1352843" y="5445224"/>
              <a:ext cx="3640219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Fluid </a:t>
              </a:r>
              <a:r>
                <a:rPr lang="de-DE" sz="1400" dirty="0" err="1"/>
                <a:t>Mechanics</a:t>
              </a:r>
              <a:r>
                <a:rPr lang="de-DE" sz="1400" dirty="0"/>
                <a:t> </a:t>
              </a:r>
              <a:r>
                <a:rPr lang="de-DE" sz="1400" dirty="0" err="1" smtClean="0"/>
                <a:t>and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Hydraulic</a:t>
              </a:r>
              <a:r>
                <a:rPr lang="de-DE" sz="1400" dirty="0" smtClean="0"/>
                <a:t> </a:t>
              </a:r>
              <a:r>
                <a:rPr lang="de-DE" sz="1400" dirty="0"/>
                <a:t>Engineering 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5097016" y="5013176"/>
              <a:ext cx="38884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Environmental System Dynamics </a:t>
              </a:r>
              <a:r>
                <a:rPr lang="de-DE" sz="1400" dirty="0" smtClean="0"/>
                <a:t>Management</a:t>
              </a:r>
              <a:endParaRPr lang="de-DE" sz="14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097016" y="5445224"/>
              <a:ext cx="38884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Water</a:t>
              </a:r>
              <a:r>
                <a:rPr lang="de-DE" sz="1400" dirty="0"/>
                <a:t> Resources Engineering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488504" y="5013176"/>
              <a:ext cx="86433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Profile:</a:t>
              </a:r>
              <a:endParaRPr lang="de-DE" dirty="0"/>
            </a:p>
          </p:txBody>
        </p:sp>
      </p:grpSp>
      <p:sp>
        <p:nvSpPr>
          <p:cNvPr id="7" name="Rechteck 6"/>
          <p:cNvSpPr/>
          <p:nvPr/>
        </p:nvSpPr>
        <p:spPr>
          <a:xfrm>
            <a:off x="4016896" y="1443435"/>
            <a:ext cx="5616624" cy="13228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3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/>
              <a:t>Studienpläne</a:t>
            </a:r>
            <a:endParaRPr lang="de-DE" altLang="de-DE" sz="2400" dirty="0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800" smtClean="0"/>
              <a:t>Einführung Masterstudiengänge,  PD Dr. Ulf Mohrlok</a:t>
            </a:r>
            <a:endParaRPr lang="de-DE" altLang="de-DE" sz="800" dirty="0" smtClean="0"/>
          </a:p>
        </p:txBody>
      </p:sp>
      <p:sp>
        <p:nvSpPr>
          <p:cNvPr id="14341" name="Datumsplatzhalt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800" smtClean="0"/>
              <a:t>13.10.2017</a:t>
            </a:r>
          </a:p>
        </p:txBody>
      </p:sp>
      <p:sp>
        <p:nvSpPr>
          <p:cNvPr id="14343" name="AutoShape 8"/>
          <p:cNvSpPr>
            <a:spLocks noChangeAspect="1" noChangeArrowheads="1" noTextEdit="1"/>
          </p:cNvSpPr>
          <p:nvPr/>
        </p:nvSpPr>
        <p:spPr bwMode="auto">
          <a:xfrm>
            <a:off x="2144713" y="1196975"/>
            <a:ext cx="5545137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52736"/>
            <a:ext cx="9051925" cy="4894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2000" dirty="0"/>
              <a:t>keine allgemeingültigen Studienpläne </a:t>
            </a:r>
            <a:endParaRPr lang="de-DE" altLang="de-DE" sz="12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2000" dirty="0"/>
              <a:t>Erstellung eines  </a:t>
            </a:r>
            <a:r>
              <a:rPr lang="de-DE" altLang="de-DE" sz="2000" b="1" dirty="0"/>
              <a:t>persönlichen</a:t>
            </a:r>
            <a:r>
              <a:rPr lang="de-DE" altLang="de-DE" sz="2000" dirty="0"/>
              <a:t>  </a:t>
            </a:r>
            <a:r>
              <a:rPr lang="de-DE" altLang="de-DE" sz="2000" dirty="0" smtClean="0"/>
              <a:t>Studienplans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 smtClean="0">
                <a:sym typeface="Wingdings" panose="05000000000000000000" pitchFamily="2" charset="2"/>
              </a:rPr>
              <a:t>     </a:t>
            </a:r>
            <a:r>
              <a:rPr lang="de-DE" altLang="de-DE" sz="2000" dirty="0">
                <a:sym typeface="Wingdings" panose="05000000000000000000" pitchFamily="2" charset="2"/>
              </a:rPr>
              <a:t>	Auswahl eines  </a:t>
            </a:r>
            <a:r>
              <a:rPr lang="de-DE" altLang="de-DE" sz="2000" b="1" dirty="0">
                <a:sym typeface="Wingdings" panose="05000000000000000000" pitchFamily="2" charset="2"/>
              </a:rPr>
              <a:t>persönlichen </a:t>
            </a:r>
            <a:r>
              <a:rPr lang="de-DE" altLang="de-DE" sz="2000" dirty="0">
                <a:sym typeface="Wingdings" panose="05000000000000000000" pitchFamily="2" charset="2"/>
              </a:rPr>
              <a:t> </a:t>
            </a:r>
            <a:r>
              <a:rPr lang="de-DE" altLang="de-DE" sz="2000" u="sng" dirty="0">
                <a:sym typeface="Wingdings" panose="05000000000000000000" pitchFamily="2" charset="2"/>
              </a:rPr>
              <a:t>Mentors</a:t>
            </a:r>
            <a:r>
              <a:rPr lang="de-DE" altLang="de-DE" sz="2000" dirty="0" smtClean="0">
                <a:sym typeface="Wingdings" panose="05000000000000000000" pitchFamily="2" charset="2"/>
              </a:rPr>
              <a:t>:</a:t>
            </a:r>
          </a:p>
          <a:p>
            <a:pPr marL="434975" lvl="1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1800" dirty="0" smtClean="0">
                <a:sym typeface="Wingdings" panose="05000000000000000000" pitchFamily="2" charset="2"/>
              </a:rPr>
              <a:t>	   </a:t>
            </a:r>
            <a:r>
              <a:rPr lang="de-DE" altLang="de-DE" sz="1800" dirty="0" err="1" smtClean="0">
                <a:sym typeface="Wingdings" panose="05000000000000000000" pitchFamily="2" charset="2"/>
              </a:rPr>
              <a:t>M.Sc</a:t>
            </a:r>
            <a:r>
              <a:rPr lang="de-DE" altLang="de-DE" sz="1800" dirty="0" smtClean="0">
                <a:sym typeface="Wingdings" panose="05000000000000000000" pitchFamily="2" charset="2"/>
              </a:rPr>
              <a:t>. </a:t>
            </a:r>
            <a:r>
              <a:rPr lang="de-DE" altLang="de-DE" sz="1800" dirty="0" err="1" smtClean="0">
                <a:sym typeface="Wingdings" panose="05000000000000000000" pitchFamily="2" charset="2"/>
              </a:rPr>
              <a:t>Bauing</a:t>
            </a:r>
            <a:r>
              <a:rPr lang="de-DE" altLang="de-DE" sz="1800" dirty="0" smtClean="0">
                <a:sym typeface="Wingdings" panose="05000000000000000000" pitchFamily="2" charset="2"/>
              </a:rPr>
              <a:t>.:	   "</a:t>
            </a:r>
            <a:r>
              <a:rPr lang="de-DE" sz="1800" dirty="0" smtClean="0"/>
              <a:t>Hochschullehrer/innen oder </a:t>
            </a:r>
            <a:r>
              <a:rPr lang="de-DE" sz="1800" dirty="0"/>
              <a:t>habilitierte Mitglieder </a:t>
            </a:r>
            <a:r>
              <a:rPr lang="de-DE" sz="1800" dirty="0" smtClean="0"/>
              <a:t>in 	 	    (</a:t>
            </a:r>
            <a:r>
              <a:rPr lang="de-DE" sz="1800" dirty="0"/>
              <a:t>SPO 2017</a:t>
            </a:r>
            <a:r>
              <a:rPr lang="de-DE" sz="1800" dirty="0" smtClean="0"/>
              <a:t>)	    einem der gewählten Schwerpunkte</a:t>
            </a:r>
            <a:r>
              <a:rPr lang="de-DE" sz="1800" dirty="0"/>
              <a:t>"</a:t>
            </a:r>
          </a:p>
          <a:p>
            <a:pPr marL="434975" lvl="1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1800" dirty="0" smtClean="0"/>
              <a:t>	   </a:t>
            </a:r>
            <a:r>
              <a:rPr lang="de-DE" altLang="de-DE" sz="1800" dirty="0" err="1" smtClean="0"/>
              <a:t>M.Sc</a:t>
            </a:r>
            <a:r>
              <a:rPr lang="de-DE" altLang="de-DE" sz="1800" dirty="0"/>
              <a:t>. </a:t>
            </a:r>
            <a:r>
              <a:rPr lang="de-DE" altLang="de-DE" sz="1800" dirty="0" smtClean="0"/>
              <a:t>FUNKI:</a:t>
            </a:r>
            <a:r>
              <a:rPr lang="de-DE" altLang="de-DE" sz="1800" dirty="0"/>
              <a:t>	</a:t>
            </a:r>
            <a:r>
              <a:rPr lang="de-DE" altLang="de-DE" sz="1800" dirty="0" smtClean="0"/>
              <a:t>   "</a:t>
            </a:r>
            <a:r>
              <a:rPr lang="de-DE" sz="1800" dirty="0"/>
              <a:t>Professorinnen oder Professoren der </a:t>
            </a:r>
            <a:r>
              <a:rPr lang="de-DE" sz="1800" dirty="0" smtClean="0"/>
              <a:t>KIT-Fakultät für	</a:t>
            </a:r>
            <a:r>
              <a:rPr lang="de-DE" sz="1800" dirty="0"/>
              <a:t>	</a:t>
            </a:r>
            <a:r>
              <a:rPr lang="de-DE" sz="1800" dirty="0" smtClean="0"/>
              <a:t>    (</a:t>
            </a:r>
            <a:r>
              <a:rPr lang="de-DE" sz="1800" dirty="0"/>
              <a:t>SPO 2013</a:t>
            </a:r>
            <a:r>
              <a:rPr lang="de-DE" sz="1800" dirty="0" smtClean="0"/>
              <a:t>)	    Bauingenieur-</a:t>
            </a:r>
            <a:r>
              <a:rPr lang="de-DE" sz="1800" dirty="0"/>
              <a:t>, Geo- und </a:t>
            </a:r>
            <a:r>
              <a:rPr lang="de-DE" sz="1800" dirty="0" smtClean="0"/>
              <a:t>Umweltwissenschaften im 				    gewählten </a:t>
            </a:r>
            <a:r>
              <a:rPr lang="de-DE" sz="1800" dirty="0"/>
              <a:t>Profils</a:t>
            </a:r>
            <a:r>
              <a:rPr lang="de-DE" sz="1800" dirty="0" smtClean="0"/>
              <a:t>"</a:t>
            </a:r>
          </a:p>
          <a:p>
            <a:pPr marL="434975" lvl="1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sz="1800" dirty="0" smtClean="0"/>
              <a:t>	   </a:t>
            </a:r>
            <a:r>
              <a:rPr lang="de-DE" sz="1800" dirty="0" err="1" smtClean="0"/>
              <a:t>M.Sc</a:t>
            </a:r>
            <a:r>
              <a:rPr lang="de-DE" sz="1800" dirty="0"/>
              <a:t>. MOBI</a:t>
            </a:r>
            <a:r>
              <a:rPr lang="de-DE" sz="1800" dirty="0" smtClean="0"/>
              <a:t>:</a:t>
            </a:r>
            <a:r>
              <a:rPr lang="de-DE" sz="1800" dirty="0"/>
              <a:t>	</a:t>
            </a:r>
            <a:r>
              <a:rPr lang="de-DE" sz="1800" dirty="0" smtClean="0"/>
              <a:t>   "</a:t>
            </a:r>
            <a:r>
              <a:rPr lang="de-DE" sz="1800" dirty="0"/>
              <a:t>Professorinnen oder Professoren der </a:t>
            </a:r>
            <a:r>
              <a:rPr lang="de-DE" sz="1800" dirty="0" smtClean="0"/>
              <a:t>KIT-Fakultät für		    (</a:t>
            </a:r>
            <a:r>
              <a:rPr lang="de-DE" sz="1800" dirty="0"/>
              <a:t>SPO 2013)	 </a:t>
            </a:r>
            <a:r>
              <a:rPr lang="de-DE" sz="1800" dirty="0" smtClean="0"/>
              <a:t>   Bauingenieur-</a:t>
            </a:r>
            <a:r>
              <a:rPr lang="de-DE" sz="1800" dirty="0"/>
              <a:t>, Geo- und </a:t>
            </a:r>
            <a:r>
              <a:rPr lang="de-DE" sz="1800" dirty="0" smtClean="0"/>
              <a:t>Umweltwissenschaften im				    </a:t>
            </a:r>
            <a:r>
              <a:rPr lang="de-DE" sz="1800" dirty="0"/>
              <a:t>gewählten Profils</a:t>
            </a:r>
            <a:r>
              <a:rPr lang="de-DE" sz="1800" dirty="0" smtClean="0"/>
              <a:t>"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 smtClean="0">
                <a:sym typeface="Wingdings" panose="05000000000000000000" pitchFamily="2" charset="2"/>
              </a:rPr>
              <a:t> </a:t>
            </a:r>
            <a:r>
              <a:rPr lang="de-DE" sz="1800" dirty="0"/>
              <a:t>	</a:t>
            </a:r>
            <a:r>
              <a:rPr lang="de-DE" sz="1800" dirty="0" smtClean="0"/>
              <a:t>   </a:t>
            </a:r>
            <a:r>
              <a:rPr lang="de-DE" sz="1800" dirty="0" err="1" smtClean="0"/>
              <a:t>M.Sc</a:t>
            </a:r>
            <a:r>
              <a:rPr lang="de-DE" sz="1800" dirty="0"/>
              <a:t>. WSE:	</a:t>
            </a:r>
            <a:r>
              <a:rPr lang="de-DE" sz="1800" dirty="0" smtClean="0"/>
              <a:t>   "</a:t>
            </a:r>
            <a:r>
              <a:rPr lang="de-DE" sz="1800" dirty="0"/>
              <a:t>Professorinnen oder Professoren der </a:t>
            </a:r>
            <a:r>
              <a:rPr lang="de-DE" sz="1800" dirty="0" smtClean="0"/>
              <a:t>KIT-Fakultät für </a:t>
            </a:r>
            <a:r>
              <a:rPr lang="de-DE" sz="1800" dirty="0"/>
              <a:t>		 </a:t>
            </a:r>
            <a:r>
              <a:rPr lang="de-DE" sz="1800" dirty="0" smtClean="0"/>
              <a:t>   (</a:t>
            </a:r>
            <a:r>
              <a:rPr lang="de-DE" sz="1800" dirty="0"/>
              <a:t>SPO 2016)	 </a:t>
            </a:r>
            <a:r>
              <a:rPr lang="de-DE" sz="1800" dirty="0" smtClean="0"/>
              <a:t>   </a:t>
            </a:r>
            <a:r>
              <a:rPr lang="de-DE" sz="1800" dirty="0"/>
              <a:t>Bauingenieur-, Geo- und </a:t>
            </a:r>
            <a:r>
              <a:rPr lang="de-DE" sz="1800" dirty="0" smtClean="0"/>
              <a:t>Umweltwissenschaften </a:t>
            </a:r>
            <a:r>
              <a:rPr lang="de-DE" sz="1800" dirty="0"/>
              <a:t>und 	</a:t>
            </a:r>
            <a:r>
              <a:rPr lang="de-DE" sz="1800" dirty="0" smtClean="0"/>
              <a:t>			    Chemieingenieurwesen und Verfahrenstechnik"</a:t>
            </a:r>
            <a:endParaRPr lang="de-DE" sz="18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e-DE" altLang="de-DE" sz="2000" dirty="0" smtClean="0">
                <a:sym typeface="Wingdings" panose="05000000000000000000" pitchFamily="2" charset="2"/>
              </a:rPr>
              <a:t>    </a:t>
            </a:r>
            <a:r>
              <a:rPr lang="de-DE" altLang="de-DE" sz="2000" dirty="0">
                <a:sym typeface="Wingdings" panose="05000000000000000000" pitchFamily="2" charset="2"/>
              </a:rPr>
              <a:t>	Ausfüllen des/der </a:t>
            </a:r>
            <a:r>
              <a:rPr lang="de-DE" altLang="de-DE" sz="2000" u="sng" dirty="0">
                <a:sym typeface="Wingdings" panose="05000000000000000000" pitchFamily="2" charset="2"/>
              </a:rPr>
              <a:t>Modulwahlbogens/-bögen</a:t>
            </a:r>
            <a:r>
              <a:rPr lang="de-DE" altLang="de-DE" sz="2000" dirty="0">
                <a:sym typeface="Wingdings" panose="05000000000000000000" pitchFamily="2" charset="2"/>
              </a:rPr>
              <a:t> (Webseite Master-		       </a:t>
            </a:r>
            <a:r>
              <a:rPr lang="de-DE" altLang="de-DE" sz="2000" dirty="0" smtClean="0">
                <a:sym typeface="Wingdings" panose="05000000000000000000" pitchFamily="2" charset="2"/>
              </a:rPr>
              <a:t>Prüfungsausschuss) </a:t>
            </a:r>
            <a:r>
              <a:rPr lang="de-DE" altLang="de-DE" sz="2000" dirty="0">
                <a:sym typeface="Wingdings" panose="05000000000000000000" pitchFamily="2" charset="2"/>
              </a:rPr>
              <a:t>zusammen mit Mentor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     	Weiterleiten des/der Modulwahlbogens/-bögen über den 			       </a:t>
            </a:r>
            <a:r>
              <a:rPr lang="de-DE" altLang="de-DE" sz="2000" dirty="0" smtClean="0">
                <a:sym typeface="Wingdings" panose="05000000000000000000" pitchFamily="2" charset="2"/>
              </a:rPr>
              <a:t>Studiengangkoordinator zur Hinterlegung im System</a:t>
            </a:r>
            <a:endParaRPr lang="de-DE" altLang="de-DE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T-deutsch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766</Words>
  <Application>Microsoft Office PowerPoint</Application>
  <PresentationFormat>A4-Papier (210x297 mm)</PresentationFormat>
  <Paragraphs>242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Symbol</vt:lpstr>
      <vt:lpstr>Wingdings</vt:lpstr>
      <vt:lpstr>Standarddesign</vt:lpstr>
      <vt:lpstr>KIT-deutsch</vt:lpstr>
      <vt:lpstr>Masterstudiengänge Bauingenieurwesen</vt:lpstr>
      <vt:lpstr>Übersicht</vt:lpstr>
      <vt:lpstr>Übersicht Masterstudiengänge</vt:lpstr>
      <vt:lpstr>Übersicht Masterstudiengänge</vt:lpstr>
      <vt:lpstr>Masterstudiengang Bauingenieurwesen</vt:lpstr>
      <vt:lpstr>Masterstudiengang  Funktionaler und Konstruktiver Ingenieurbau</vt:lpstr>
      <vt:lpstr>Masterstudiengang Mobilität und Infrastruktur</vt:lpstr>
      <vt:lpstr>Masterstudiengang Water Science and Engineering</vt:lpstr>
      <vt:lpstr>Studienpläne</vt:lpstr>
      <vt:lpstr>Modulwahl M.Sc. Bauing., persönlicher Studienplan</vt:lpstr>
      <vt:lpstr>Modulwahl M.Sc. FUNKI, persönlicher Studienplan</vt:lpstr>
      <vt:lpstr>Modulwahl M.Sc. MOBI, persönlicher Studienplan</vt:lpstr>
      <vt:lpstr>wichtige organisatorische Hinweise</vt:lpstr>
      <vt:lpstr>wesentliche Dokumente, Formulare</vt:lpstr>
      <vt:lpstr>wesentliche Dokumente, Formulare</vt:lpstr>
      <vt:lpstr>wesentliche Dokumente, Formulare</vt:lpstr>
      <vt:lpstr>wesentliche Dokumente, Formulare</vt:lpstr>
      <vt:lpstr>Ansprechpartner</vt:lpstr>
    </vt:vector>
  </TitlesOfParts>
  <Company>DER PUNKT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Vortisch, Peter (IFV)</dc:creator>
  <cp:lastModifiedBy>Daniel Bok</cp:lastModifiedBy>
  <cp:revision>390</cp:revision>
  <cp:lastPrinted>2011-12-09T10:13:13Z</cp:lastPrinted>
  <dcterms:created xsi:type="dcterms:W3CDTF">2007-09-10T08:37:03Z</dcterms:created>
  <dcterms:modified xsi:type="dcterms:W3CDTF">2017-10-27T17:37:29Z</dcterms:modified>
</cp:coreProperties>
</file>